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60" r:id="rId3"/>
    <p:sldId id="269" r:id="rId4"/>
    <p:sldId id="261" r:id="rId5"/>
    <p:sldId id="258" r:id="rId6"/>
    <p:sldId id="264" r:id="rId7"/>
    <p:sldId id="265" r:id="rId8"/>
    <p:sldId id="267" r:id="rId9"/>
    <p:sldId id="268" r:id="rId10"/>
    <p:sldId id="262" r:id="rId11"/>
    <p:sldId id="263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50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16569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0554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2220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0088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19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34438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1025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6472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</a:rPr>
              <a:pPr marL="0" lvl="0" indent="0"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0550" y="477450"/>
            <a:ext cx="1456650" cy="1456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81461" y="577817"/>
            <a:ext cx="1257300" cy="12573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/>
          <p:nvPr/>
        </p:nvSpPr>
        <p:spPr>
          <a:xfrm>
            <a:off x="1798200" y="577808"/>
            <a:ext cx="5547600" cy="1388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500" dirty="0"/>
              <a:t>Петрозаводский государственный университет</a:t>
            </a:r>
          </a:p>
          <a:p>
            <a:pPr marL="0" lvl="0" indent="0" algn="ctr" rtl="0">
              <a:spcBef>
                <a:spcPts val="0"/>
              </a:spcBef>
              <a:buNone/>
            </a:pPr>
            <a:r>
              <a:rPr lang="ru" sz="1500" dirty="0"/>
              <a:t>Кафедра информатики и математического обеспечения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934200" y="2176150"/>
            <a:ext cx="7275600" cy="48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-RU" sz="2100" dirty="0" smtClean="0"/>
              <a:t>Анастасия Германовна Омельченко</a:t>
            </a:r>
            <a:endParaRPr lang="ru" sz="2100" dirty="0"/>
          </a:p>
        </p:txBody>
      </p:sp>
      <p:sp>
        <p:nvSpPr>
          <p:cNvPr id="60" name="Shape 60"/>
          <p:cNvSpPr txBox="1"/>
          <p:nvPr/>
        </p:nvSpPr>
        <p:spPr>
          <a:xfrm>
            <a:off x="934200" y="2716475"/>
            <a:ext cx="7275600" cy="90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2200" dirty="0" smtClean="0">
                <a:solidFill>
                  <a:srgbClr val="0605A5"/>
                </a:solidFill>
              </a:rPr>
              <a:t>Разработка персонального интеллектуального помощника для подготовки к ЕГЭ и ОГЭ по информатике</a:t>
            </a:r>
            <a:endParaRPr lang="ru" sz="2200" dirty="0">
              <a:solidFill>
                <a:srgbClr val="0605A5"/>
              </a:solidFill>
            </a:endParaRPr>
          </a:p>
        </p:txBody>
      </p:sp>
      <p:sp>
        <p:nvSpPr>
          <p:cNvPr id="61" name="Shape 61"/>
          <p:cNvSpPr txBox="1"/>
          <p:nvPr/>
        </p:nvSpPr>
        <p:spPr>
          <a:xfrm>
            <a:off x="934200" y="4553000"/>
            <a:ext cx="7275600" cy="48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2000"/>
              <a:t>Научный руководитель: ст. преподаватель А. В. Бородин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" sz="1200" b="1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>
                <a:spcBef>
                  <a:spcPts val="0"/>
                </a:spcBef>
                <a:buNone/>
              </a:pPr>
              <a:t>1</a:t>
            </a:fld>
            <a:endParaRPr lang="ru" sz="1200" b="1">
              <a:solidFill>
                <a:srgbClr val="000000"/>
              </a:solidFill>
            </a:endParaRPr>
          </a:p>
        </p:txBody>
      </p:sp>
      <p:sp>
        <p:nvSpPr>
          <p:cNvPr id="63" name="Shape 63"/>
          <p:cNvSpPr txBox="1"/>
          <p:nvPr/>
        </p:nvSpPr>
        <p:spPr>
          <a:xfrm>
            <a:off x="0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ru" sz="1200" b="1" dirty="0"/>
              <a:t>25.04.2018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2287023" y="6635600"/>
            <a:ext cx="4569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 dirty="0" smtClean="0">
                <a:solidFill>
                  <a:srgbClr val="FFFFFF"/>
                </a:solidFill>
              </a:rPr>
              <a:t>Анастасия Омельченко</a:t>
            </a:r>
            <a:endParaRPr lang="ru" sz="1200" b="1" dirty="0">
              <a:solidFill>
                <a:srgbClr val="FFFFFF"/>
              </a:solidFill>
            </a:endParaRPr>
          </a:p>
        </p:txBody>
      </p:sp>
      <p:sp>
        <p:nvSpPr>
          <p:cNvPr id="65" name="Shape 65"/>
          <p:cNvSpPr txBox="1"/>
          <p:nvPr/>
        </p:nvSpPr>
        <p:spPr>
          <a:xfrm>
            <a:off x="934200" y="3771550"/>
            <a:ext cx="7275600" cy="48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2000" dirty="0"/>
              <a:t>О</a:t>
            </a:r>
            <a:r>
              <a:rPr lang="ru" sz="2000" dirty="0" smtClean="0"/>
              <a:t>тчет </a:t>
            </a:r>
            <a:r>
              <a:rPr lang="ru" sz="2000" dirty="0"/>
              <a:t>о научно-исследовательской работе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6326" y="5736400"/>
            <a:ext cx="718300" cy="7183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161825" y="170525"/>
            <a:ext cx="8842800" cy="54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0605A5"/>
                </a:solidFill>
              </a:rPr>
              <a:t>Что планируется?</a:t>
            </a:r>
            <a:endParaRPr lang="ru" sz="2200" dirty="0">
              <a:solidFill>
                <a:srgbClr val="0605A5"/>
              </a:solidFill>
            </a:endParaRPr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 rtl="0">
                <a:spcBef>
                  <a:spcPts val="0"/>
                </a:spcBef>
                <a:buNone/>
              </a:pPr>
              <a:t>10</a:t>
            </a:fld>
            <a:endParaRPr lang="ru" sz="1200" b="1">
              <a:solidFill>
                <a:srgbClr val="000000"/>
              </a:solidFill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0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ru" sz="1200" b="1" dirty="0"/>
              <a:t>25.04.2018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3428463" y="6635588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ru" sz="1200" b="1" dirty="0" smtClean="0">
                <a:solidFill>
                  <a:srgbClr val="FFFFFF"/>
                </a:solidFill>
              </a:rPr>
              <a:t>Анастасия Омельченко</a:t>
            </a:r>
            <a:endParaRPr lang="ru" sz="1200" b="1" dirty="0">
              <a:solidFill>
                <a:srgbClr val="FFFFFF"/>
              </a:solidFill>
            </a:endParaRPr>
          </a:p>
        </p:txBody>
      </p:sp>
      <p:grpSp>
        <p:nvGrpSpPr>
          <p:cNvPr id="84" name="Shape 84"/>
          <p:cNvGrpSpPr/>
          <p:nvPr/>
        </p:nvGrpSpPr>
        <p:grpSpPr>
          <a:xfrm>
            <a:off x="150513" y="1818104"/>
            <a:ext cx="8842800" cy="2619008"/>
            <a:chOff x="161825" y="715925"/>
            <a:chExt cx="8842800" cy="1392170"/>
          </a:xfrm>
        </p:grpSpPr>
        <p:grpSp>
          <p:nvGrpSpPr>
            <p:cNvPr id="85" name="Shape 85"/>
            <p:cNvGrpSpPr/>
            <p:nvPr/>
          </p:nvGrpSpPr>
          <p:grpSpPr>
            <a:xfrm>
              <a:off x="161825" y="715925"/>
              <a:ext cx="8842800" cy="298390"/>
              <a:chOff x="161825" y="715925"/>
              <a:chExt cx="8842800" cy="298390"/>
            </a:xfrm>
          </p:grpSpPr>
          <p:sp>
            <p:nvSpPr>
              <p:cNvPr id="86" name="Shape 86"/>
              <p:cNvSpPr/>
              <p:nvPr/>
            </p:nvSpPr>
            <p:spPr>
              <a:xfrm>
                <a:off x="161825" y="715925"/>
                <a:ext cx="8842800" cy="298390"/>
              </a:xfrm>
              <a:prstGeom prst="round2SameRect">
                <a:avLst>
                  <a:gd name="adj1" fmla="val 17956"/>
                  <a:gd name="adj2" fmla="val 0"/>
                </a:avLst>
              </a:prstGeom>
              <a:solidFill>
                <a:srgbClr val="00047C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7" name="Shape 87"/>
              <p:cNvSpPr txBox="1"/>
              <p:nvPr/>
            </p:nvSpPr>
            <p:spPr>
              <a:xfrm>
                <a:off x="253800" y="769775"/>
                <a:ext cx="8636400" cy="2445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r>
                  <a:rPr lang="ru" sz="2200">
                    <a:solidFill>
                      <a:srgbClr val="FFFFFF"/>
                    </a:solidFill>
                  </a:rPr>
                  <a:t>Задачи</a:t>
                </a:r>
              </a:p>
            </p:txBody>
          </p:sp>
        </p:grpSp>
        <p:grpSp>
          <p:nvGrpSpPr>
            <p:cNvPr id="88" name="Shape 88"/>
            <p:cNvGrpSpPr/>
            <p:nvPr/>
          </p:nvGrpSpPr>
          <p:grpSpPr>
            <a:xfrm>
              <a:off x="161825" y="1014316"/>
              <a:ext cx="8842800" cy="1093779"/>
              <a:chOff x="161825" y="1014316"/>
              <a:chExt cx="8842800" cy="1093779"/>
            </a:xfrm>
          </p:grpSpPr>
          <p:sp>
            <p:nvSpPr>
              <p:cNvPr id="89" name="Shape 89"/>
              <p:cNvSpPr/>
              <p:nvPr/>
            </p:nvSpPr>
            <p:spPr>
              <a:xfrm rot="10800000">
                <a:off x="161825" y="1014316"/>
                <a:ext cx="8842800" cy="1093779"/>
              </a:xfrm>
              <a:prstGeom prst="round2SameRect">
                <a:avLst>
                  <a:gd name="adj1" fmla="val 9208"/>
                  <a:gd name="adj2" fmla="val 0"/>
                </a:avLst>
              </a:prstGeom>
              <a:solidFill>
                <a:srgbClr val="E6E6F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0" name="Shape 90"/>
              <p:cNvSpPr txBox="1"/>
              <p:nvPr/>
            </p:nvSpPr>
            <p:spPr>
              <a:xfrm>
                <a:off x="267213" y="1068165"/>
                <a:ext cx="8609400" cy="10266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>
                <a:noAutofit/>
              </a:bodyPr>
              <a:lstStyle/>
              <a:p>
                <a:pPr marL="457200" lvl="0" indent="-355600" algn="just" rtl="0">
                  <a:spcBef>
                    <a:spcPts val="0"/>
                  </a:spcBef>
                  <a:spcAft>
                    <a:spcPts val="0"/>
                  </a:spcAft>
                  <a:buSzPts val="2000"/>
                  <a:buChar char="➢"/>
                </a:pPr>
                <a:r>
                  <a:rPr lang="ru-RU" sz="2000" dirty="0" smtClean="0"/>
                  <a:t>Соединить бота с </a:t>
                </a:r>
                <a:r>
                  <a:rPr lang="en-US" sz="2000" dirty="0" smtClean="0"/>
                  <a:t>API </a:t>
                </a:r>
                <a:r>
                  <a:rPr lang="ru-RU" sz="2000" dirty="0" smtClean="0"/>
                  <a:t>взаимодействия с базой данных;</a:t>
                </a:r>
                <a:endParaRPr lang="ru" sz="2000" dirty="0"/>
              </a:p>
              <a:p>
                <a:pPr marL="457200" lvl="0" indent="-355600" algn="just" rtl="0">
                  <a:spcBef>
                    <a:spcPts val="0"/>
                  </a:spcBef>
                  <a:spcAft>
                    <a:spcPts val="0"/>
                  </a:spcAft>
                  <a:buSzPts val="2000"/>
                  <a:buChar char="➢"/>
                </a:pPr>
                <a:r>
                  <a:rPr lang="ru" sz="2000" dirty="0" smtClean="0"/>
                  <a:t>Реализовать возможность прикрепить к сообщению изображение или документ для представления заданий в виде выбранного пользователем ресурса;</a:t>
                </a:r>
              </a:p>
              <a:p>
                <a:pPr marL="457200" lvl="0" indent="-355600" algn="just" rtl="0">
                  <a:spcBef>
                    <a:spcPts val="0"/>
                  </a:spcBef>
                  <a:buSzPts val="2000"/>
                  <a:buChar char="➢"/>
                </a:pPr>
                <a:r>
                  <a:rPr lang="ru" sz="2000" dirty="0" smtClean="0"/>
                  <a:t>Протрестировать </a:t>
                </a:r>
                <a:r>
                  <a:rPr lang="ru" sz="2000" dirty="0" smtClean="0"/>
                  <a:t>и запустить готовый продукт.</a:t>
                </a:r>
                <a:endParaRPr lang="ru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0608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6326" y="5736400"/>
            <a:ext cx="718300" cy="718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/>
          <p:nvPr/>
        </p:nvSpPr>
        <p:spPr>
          <a:xfrm>
            <a:off x="161825" y="208650"/>
            <a:ext cx="8842800" cy="6171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2400" dirty="0"/>
              <a:t>Спасибо за внимание!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 dirty="0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 rtl="0">
                <a:spcBef>
                  <a:spcPts val="0"/>
                </a:spcBef>
                <a:buNone/>
              </a:pPr>
              <a:t>11</a:t>
            </a:fld>
            <a:endParaRPr lang="ru" sz="1200" b="1" dirty="0">
              <a:solidFill>
                <a:srgbClr val="000000"/>
              </a:solidFill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0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ru" sz="1200" b="1" dirty="0"/>
              <a:t>25.04.2018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3428463" y="6635588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ru" sz="1200" b="1" dirty="0" smtClean="0">
                <a:solidFill>
                  <a:srgbClr val="FFFFFF"/>
                </a:solidFill>
              </a:rPr>
              <a:t>Анастасия Омельченко</a:t>
            </a:r>
            <a:endParaRPr lang="ru" sz="1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38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6326" y="5736400"/>
            <a:ext cx="718300" cy="7183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161825" y="170525"/>
            <a:ext cx="8842800" cy="54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ru" sz="2200" dirty="0" smtClean="0">
                <a:solidFill>
                  <a:srgbClr val="0605A5"/>
                </a:solidFill>
              </a:rPr>
              <a:t>Введение</a:t>
            </a:r>
            <a:endParaRPr lang="ru" sz="2200" dirty="0">
              <a:solidFill>
                <a:srgbClr val="0605A5"/>
              </a:solidFill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161825" y="620688"/>
            <a:ext cx="8842800" cy="566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ru-RU" sz="2000" dirty="0" smtClean="0"/>
              <a:t>Согласно статистике, число учеников школ 9 и 11 классов, сдающих ЕГЭ и ОГЭ по информатике, снижается с каждым годом. Почему?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-RU" sz="2000" dirty="0" smtClean="0"/>
          </a:p>
          <a:p>
            <a:pPr marL="457200" lvl="0" indent="-4572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 smtClean="0"/>
              <a:t>Невысокий уровень подготовки во многих школах</a:t>
            </a:r>
          </a:p>
          <a:p>
            <a:pPr marL="457200" lvl="0" indent="-4572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 smtClean="0"/>
              <a:t>Репетиторы тоже не всегда </a:t>
            </a:r>
            <a:r>
              <a:rPr lang="ru-RU" sz="2000" dirty="0" smtClean="0"/>
              <a:t>дают желаемый уровень подготовки</a:t>
            </a:r>
          </a:p>
          <a:p>
            <a:pPr marL="457200" lvl="0" indent="-4572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 smtClean="0"/>
              <a:t>Неудобный график посещения и высокая стоимость репетиторов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-RU" sz="2000" dirty="0" smtClean="0"/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000" dirty="0" smtClean="0"/>
              <a:t>Почему «ВКонтакте»?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-RU" sz="2000" dirty="0" smtClean="0"/>
          </a:p>
          <a:p>
            <a:pPr marL="342900" lvl="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 smtClean="0"/>
              <a:t>Огромная аудитория</a:t>
            </a:r>
          </a:p>
          <a:p>
            <a:pPr marL="342900" lvl="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 smtClean="0"/>
              <a:t>Удобство и привычность интерфейса</a:t>
            </a:r>
          </a:p>
          <a:p>
            <a:pPr marL="342900" lvl="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dirty="0" smtClean="0"/>
              <a:t>Простой доступ к боту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 rtl="0">
                <a:spcBef>
                  <a:spcPts val="0"/>
                </a:spcBef>
                <a:buNone/>
              </a:pPr>
              <a:t>2</a:t>
            </a:fld>
            <a:endParaRPr lang="ru" sz="1200" b="1">
              <a:solidFill>
                <a:srgbClr val="000000"/>
              </a:solidFill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0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ru" sz="1200" b="1" dirty="0"/>
              <a:t>25.04.2018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3428463" y="6635588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ru" sz="1200" b="1" dirty="0" smtClean="0">
                <a:solidFill>
                  <a:srgbClr val="FFFFFF"/>
                </a:solidFill>
              </a:rPr>
              <a:t>Анастасия Омельченко</a:t>
            </a:r>
            <a:endParaRPr lang="ru" sz="1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6326" y="5736400"/>
            <a:ext cx="718300" cy="7183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161825" y="170525"/>
            <a:ext cx="8842800" cy="54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ru" sz="2200">
                <a:solidFill>
                  <a:srgbClr val="0605A5"/>
                </a:solidFill>
              </a:rPr>
              <a:t>Цель и задачи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 rtl="0">
                <a:spcBef>
                  <a:spcPts val="0"/>
                </a:spcBef>
                <a:buNone/>
              </a:pPr>
              <a:t>3</a:t>
            </a:fld>
            <a:endParaRPr lang="ru" sz="1200" b="1">
              <a:solidFill>
                <a:srgbClr val="000000"/>
              </a:solidFill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0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 dirty="0" smtClean="0"/>
              <a:t>25.04.2018</a:t>
            </a:r>
            <a:endParaRPr lang="ru" sz="1200" b="1" dirty="0"/>
          </a:p>
        </p:txBody>
      </p:sp>
      <p:sp>
        <p:nvSpPr>
          <p:cNvPr id="76" name="Shape 76"/>
          <p:cNvSpPr txBox="1"/>
          <p:nvPr/>
        </p:nvSpPr>
        <p:spPr>
          <a:xfrm>
            <a:off x="3428463" y="6635588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ru" sz="1200" b="1" dirty="0" smtClean="0">
                <a:solidFill>
                  <a:srgbClr val="FFFFFF"/>
                </a:solidFill>
              </a:rPr>
              <a:t>Анастасия Омельченко</a:t>
            </a:r>
            <a:endParaRPr lang="ru" sz="1200" b="1" dirty="0">
              <a:solidFill>
                <a:srgbClr val="FFFFFF"/>
              </a:solidFill>
            </a:endParaRPr>
          </a:p>
        </p:txBody>
      </p:sp>
      <p:grpSp>
        <p:nvGrpSpPr>
          <p:cNvPr id="77" name="Shape 77"/>
          <p:cNvGrpSpPr/>
          <p:nvPr/>
        </p:nvGrpSpPr>
        <p:grpSpPr>
          <a:xfrm>
            <a:off x="161825" y="696911"/>
            <a:ext cx="8842800" cy="1826700"/>
            <a:chOff x="161825" y="715925"/>
            <a:chExt cx="8842800" cy="1826700"/>
          </a:xfrm>
        </p:grpSpPr>
        <p:grpSp>
          <p:nvGrpSpPr>
            <p:cNvPr id="78" name="Shape 78"/>
            <p:cNvGrpSpPr/>
            <p:nvPr/>
          </p:nvGrpSpPr>
          <p:grpSpPr>
            <a:xfrm>
              <a:off x="161825" y="715925"/>
              <a:ext cx="8842800" cy="479400"/>
              <a:chOff x="161825" y="715925"/>
              <a:chExt cx="8842800" cy="479400"/>
            </a:xfrm>
          </p:grpSpPr>
          <p:sp>
            <p:nvSpPr>
              <p:cNvPr id="79" name="Shape 79"/>
              <p:cNvSpPr/>
              <p:nvPr/>
            </p:nvSpPr>
            <p:spPr>
              <a:xfrm>
                <a:off x="161825" y="715925"/>
                <a:ext cx="8842800" cy="479400"/>
              </a:xfrm>
              <a:prstGeom prst="round2SameRect">
                <a:avLst>
                  <a:gd name="adj1" fmla="val 17956"/>
                  <a:gd name="adj2" fmla="val 0"/>
                </a:avLst>
              </a:prstGeom>
              <a:solidFill>
                <a:srgbClr val="00047C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0" name="Shape 80"/>
              <p:cNvSpPr txBox="1"/>
              <p:nvPr/>
            </p:nvSpPr>
            <p:spPr>
              <a:xfrm>
                <a:off x="253800" y="769775"/>
                <a:ext cx="8636400" cy="37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r>
                  <a:rPr lang="ru" sz="2200" dirty="0">
                    <a:solidFill>
                      <a:srgbClr val="FFFFFF"/>
                    </a:solidFill>
                  </a:rPr>
                  <a:t>Цель работы</a:t>
                </a:r>
              </a:p>
            </p:txBody>
          </p:sp>
        </p:grpSp>
        <p:grpSp>
          <p:nvGrpSpPr>
            <p:cNvPr id="81" name="Shape 81"/>
            <p:cNvGrpSpPr/>
            <p:nvPr/>
          </p:nvGrpSpPr>
          <p:grpSpPr>
            <a:xfrm>
              <a:off x="161825" y="1195325"/>
              <a:ext cx="8842800" cy="1347300"/>
              <a:chOff x="161825" y="1195325"/>
              <a:chExt cx="8842800" cy="1347300"/>
            </a:xfrm>
          </p:grpSpPr>
          <p:sp>
            <p:nvSpPr>
              <p:cNvPr id="82" name="Shape 82"/>
              <p:cNvSpPr/>
              <p:nvPr/>
            </p:nvSpPr>
            <p:spPr>
              <a:xfrm rot="10800000">
                <a:off x="161825" y="1195325"/>
                <a:ext cx="8842800" cy="1347300"/>
              </a:xfrm>
              <a:prstGeom prst="round2SameRect">
                <a:avLst>
                  <a:gd name="adj1" fmla="val 17956"/>
                  <a:gd name="adj2" fmla="val 0"/>
                </a:avLst>
              </a:prstGeom>
              <a:solidFill>
                <a:srgbClr val="E6E6F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3" name="Shape 83"/>
              <p:cNvSpPr txBox="1"/>
              <p:nvPr/>
            </p:nvSpPr>
            <p:spPr>
              <a:xfrm>
                <a:off x="283075" y="1259575"/>
                <a:ext cx="8609400" cy="1172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>
                <a:noAutofit/>
              </a:bodyPr>
              <a:lstStyle/>
              <a:p>
                <a:pPr marL="0" lvl="0" indent="0" algn="just" rtl="0">
                  <a:spcBef>
                    <a:spcPts val="0"/>
                  </a:spcBef>
                  <a:buNone/>
                </a:pPr>
                <a:r>
                  <a:rPr lang="ru" sz="2000" dirty="0"/>
                  <a:t>Разработать </a:t>
                </a:r>
                <a:r>
                  <a:rPr lang="ru" sz="2000" dirty="0" smtClean="0"/>
                  <a:t>программу-бота на платформе «В</a:t>
                </a:r>
                <a:r>
                  <a:rPr lang="ru-RU" sz="2000" dirty="0" smtClean="0"/>
                  <a:t>к</a:t>
                </a:r>
                <a:r>
                  <a:rPr lang="ru" sz="2000" dirty="0" smtClean="0"/>
                  <a:t>онтакте», предназначенную для подготовки школьников к сдаче ЕГЭ и ОГЭ по информатике.</a:t>
                </a:r>
                <a:endParaRPr lang="ru" sz="2000" dirty="0"/>
              </a:p>
            </p:txBody>
          </p:sp>
        </p:grpSp>
      </p:grpSp>
      <p:grpSp>
        <p:nvGrpSpPr>
          <p:cNvPr id="84" name="Shape 84"/>
          <p:cNvGrpSpPr/>
          <p:nvPr/>
        </p:nvGrpSpPr>
        <p:grpSpPr>
          <a:xfrm>
            <a:off x="161825" y="2661813"/>
            <a:ext cx="8842800" cy="3414090"/>
            <a:chOff x="161825" y="715926"/>
            <a:chExt cx="8842800" cy="2238693"/>
          </a:xfrm>
        </p:grpSpPr>
        <p:grpSp>
          <p:nvGrpSpPr>
            <p:cNvPr id="85" name="Shape 85"/>
            <p:cNvGrpSpPr/>
            <p:nvPr/>
          </p:nvGrpSpPr>
          <p:grpSpPr>
            <a:xfrm>
              <a:off x="161825" y="715926"/>
              <a:ext cx="8842800" cy="308849"/>
              <a:chOff x="161825" y="715926"/>
              <a:chExt cx="8842800" cy="308849"/>
            </a:xfrm>
          </p:grpSpPr>
          <p:sp>
            <p:nvSpPr>
              <p:cNvPr id="86" name="Shape 86"/>
              <p:cNvSpPr/>
              <p:nvPr/>
            </p:nvSpPr>
            <p:spPr>
              <a:xfrm>
                <a:off x="161825" y="715926"/>
                <a:ext cx="8842800" cy="308849"/>
              </a:xfrm>
              <a:prstGeom prst="round2SameRect">
                <a:avLst>
                  <a:gd name="adj1" fmla="val 17956"/>
                  <a:gd name="adj2" fmla="val 0"/>
                </a:avLst>
              </a:prstGeom>
              <a:solidFill>
                <a:srgbClr val="00047C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7" name="Shape 87"/>
              <p:cNvSpPr txBox="1"/>
              <p:nvPr/>
            </p:nvSpPr>
            <p:spPr>
              <a:xfrm>
                <a:off x="253800" y="717041"/>
                <a:ext cx="8636400" cy="260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r>
                  <a:rPr lang="ru" sz="2200">
                    <a:solidFill>
                      <a:srgbClr val="FFFFFF"/>
                    </a:solidFill>
                  </a:rPr>
                  <a:t>Задачи</a:t>
                </a:r>
              </a:p>
            </p:txBody>
          </p:sp>
        </p:grpSp>
        <p:grpSp>
          <p:nvGrpSpPr>
            <p:cNvPr id="88" name="Shape 88"/>
            <p:cNvGrpSpPr/>
            <p:nvPr/>
          </p:nvGrpSpPr>
          <p:grpSpPr>
            <a:xfrm>
              <a:off x="161825" y="1030118"/>
              <a:ext cx="8842800" cy="1924501"/>
              <a:chOff x="161825" y="1030118"/>
              <a:chExt cx="8842800" cy="1924501"/>
            </a:xfrm>
          </p:grpSpPr>
          <p:sp>
            <p:nvSpPr>
              <p:cNvPr id="89" name="Shape 89"/>
              <p:cNvSpPr/>
              <p:nvPr/>
            </p:nvSpPr>
            <p:spPr>
              <a:xfrm rot="10800000">
                <a:off x="161825" y="1030118"/>
                <a:ext cx="8842800" cy="1924501"/>
              </a:xfrm>
              <a:prstGeom prst="round2SameRect">
                <a:avLst>
                  <a:gd name="adj1" fmla="val 9208"/>
                  <a:gd name="adj2" fmla="val 0"/>
                </a:avLst>
              </a:prstGeom>
              <a:solidFill>
                <a:srgbClr val="E6E6F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0" name="Shape 90"/>
              <p:cNvSpPr txBox="1"/>
              <p:nvPr/>
            </p:nvSpPr>
            <p:spPr>
              <a:xfrm>
                <a:off x="251520" y="1077335"/>
                <a:ext cx="8609400" cy="1766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>
                <a:noAutofit/>
              </a:bodyPr>
              <a:lstStyle/>
              <a:p>
                <a:pPr marL="457200" lvl="0" indent="-355600" algn="just">
                  <a:buSzPts val="2000"/>
                  <a:buChar char="➢"/>
                </a:pPr>
                <a:r>
                  <a:rPr lang="ru" sz="2000" dirty="0" smtClean="0"/>
                  <a:t>Реализовать возможность получения у бота </a:t>
                </a:r>
                <a:r>
                  <a:rPr lang="ru" sz="2000" dirty="0" smtClean="0"/>
                  <a:t>задания </a:t>
                </a:r>
                <a:r>
                  <a:rPr lang="ru" sz="2000" dirty="0" smtClean="0"/>
                  <a:t>(случайное, </a:t>
                </a:r>
                <a:r>
                  <a:rPr lang="ru" sz="2000" dirty="0" smtClean="0"/>
                  <a:t>тематическое, по номеру)</a:t>
                </a:r>
                <a:r>
                  <a:rPr lang="ru-RU" sz="2000" dirty="0" smtClean="0"/>
                  <a:t>, </a:t>
                </a:r>
                <a:r>
                  <a:rPr lang="ru" sz="2000" dirty="0"/>
                  <a:t>разбора </a:t>
                </a:r>
                <a:r>
                  <a:rPr lang="ru" sz="2000" dirty="0" smtClean="0"/>
                  <a:t>задания и ответа в виде выбранного пользователем ресурса;</a:t>
                </a:r>
                <a:endParaRPr lang="ru" sz="2000" dirty="0" smtClean="0"/>
              </a:p>
              <a:p>
                <a:pPr marL="457200" lvl="0" indent="-355600" algn="just" rtl="0">
                  <a:spcBef>
                    <a:spcPts val="0"/>
                  </a:spcBef>
                  <a:spcAft>
                    <a:spcPts val="0"/>
                  </a:spcAft>
                  <a:buSzPts val="2000"/>
                  <a:buChar char="➢"/>
                </a:pPr>
                <a:r>
                  <a:rPr lang="ru" sz="2000" dirty="0" smtClean="0"/>
                  <a:t>Реализовать возможность</a:t>
                </a:r>
                <a:r>
                  <a:rPr lang="en-US" sz="2000" dirty="0" smtClean="0"/>
                  <a:t> </a:t>
                </a:r>
                <a:r>
                  <a:rPr lang="ru-RU" sz="2000" dirty="0" smtClean="0"/>
                  <a:t>установить предпочитаемый ресурс представления информации; </a:t>
                </a:r>
              </a:p>
              <a:p>
                <a:pPr marL="457200" lvl="0" indent="-355600" algn="just" rtl="0">
                  <a:spcBef>
                    <a:spcPts val="0"/>
                  </a:spcBef>
                  <a:spcAft>
                    <a:spcPts val="0"/>
                  </a:spcAft>
                  <a:buSzPts val="2000"/>
                  <a:buChar char="➢"/>
                </a:pPr>
                <a:r>
                  <a:rPr lang="ru" sz="2000" dirty="0" smtClean="0"/>
                  <a:t>Реализовать возможность запросить справку, списки тем и ресурсов;</a:t>
                </a:r>
              </a:p>
              <a:p>
                <a:pPr marL="457200" lvl="0" indent="-355600" algn="just" rtl="0">
                  <a:spcBef>
                    <a:spcPts val="0"/>
                  </a:spcBef>
                  <a:spcAft>
                    <a:spcPts val="0"/>
                  </a:spcAft>
                  <a:buSzPts val="2000"/>
                  <a:buChar char="➢"/>
                </a:pPr>
                <a:r>
                  <a:rPr lang="ru" sz="2000" dirty="0" smtClean="0"/>
                  <a:t>Реализовать проверку ответа пользователя.</a:t>
                </a:r>
                <a:endParaRPr lang="ru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0302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6326" y="5736400"/>
            <a:ext cx="718300" cy="7183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161825" y="170525"/>
            <a:ext cx="8842800" cy="54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ru" sz="2200" dirty="0" smtClean="0">
                <a:solidFill>
                  <a:srgbClr val="0605A5"/>
                </a:solidFill>
              </a:rPr>
              <a:t>Архитектура</a:t>
            </a:r>
            <a:endParaRPr lang="ru" sz="2200" dirty="0">
              <a:solidFill>
                <a:srgbClr val="0605A5"/>
              </a:solidFill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 rtl="0">
                <a:spcBef>
                  <a:spcPts val="0"/>
                </a:spcBef>
                <a:buNone/>
              </a:pPr>
              <a:t>4</a:t>
            </a:fld>
            <a:endParaRPr lang="ru" sz="1200" b="1">
              <a:solidFill>
                <a:srgbClr val="000000"/>
              </a:solidFill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-19156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 dirty="0" smtClean="0"/>
              <a:t>25.04.2018</a:t>
            </a:r>
            <a:endParaRPr lang="ru" sz="1200" b="1" dirty="0"/>
          </a:p>
        </p:txBody>
      </p:sp>
      <p:sp>
        <p:nvSpPr>
          <p:cNvPr id="102" name="Shape 102"/>
          <p:cNvSpPr txBox="1"/>
          <p:nvPr/>
        </p:nvSpPr>
        <p:spPr>
          <a:xfrm>
            <a:off x="3428463" y="6635588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ru" sz="1200" b="1" dirty="0" smtClean="0">
                <a:solidFill>
                  <a:srgbClr val="FFFFFF"/>
                </a:solidFill>
              </a:rPr>
              <a:t>Анастасия Омельченко</a:t>
            </a:r>
            <a:endParaRPr lang="ru" sz="1200" b="1" dirty="0">
              <a:solidFill>
                <a:srgbClr val="FFFFFF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3925"/>
            <a:ext cx="9144000" cy="5205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70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6326" y="5736400"/>
            <a:ext cx="718300" cy="7183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161825" y="170525"/>
            <a:ext cx="8842800" cy="54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ru" sz="2200" dirty="0" smtClean="0">
                <a:solidFill>
                  <a:srgbClr val="0605A5"/>
                </a:solidFill>
              </a:rPr>
              <a:t>Запрос случайного задания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161825" y="715925"/>
            <a:ext cx="8842800" cy="566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endParaRPr lang="ru" sz="2000" dirty="0"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 rtl="0">
                <a:spcBef>
                  <a:spcPts val="0"/>
                </a:spcBef>
                <a:buNone/>
              </a:pPr>
              <a:t>5</a:t>
            </a:fld>
            <a:endParaRPr lang="ru" sz="1200" b="1">
              <a:solidFill>
                <a:srgbClr val="000000"/>
              </a:solidFill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0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ru" sz="1200" b="1" dirty="0"/>
              <a:t>25.04.2018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3428463" y="6635588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ru" sz="1200" b="1" dirty="0" smtClean="0">
                <a:solidFill>
                  <a:srgbClr val="FFFFFF"/>
                </a:solidFill>
              </a:rPr>
              <a:t>Анастасия Омельченко</a:t>
            </a:r>
            <a:endParaRPr lang="ru" sz="1200" b="1" dirty="0">
              <a:solidFill>
                <a:srgbClr val="FFFFFF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8" y="606189"/>
            <a:ext cx="6785592" cy="52710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6326" y="5736400"/>
            <a:ext cx="718300" cy="7183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161825" y="170525"/>
            <a:ext cx="8842800" cy="54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ru" sz="2200" dirty="0" smtClean="0">
                <a:solidFill>
                  <a:srgbClr val="0605A5"/>
                </a:solidFill>
              </a:rPr>
              <a:t>Запрос разбра задания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161825" y="715925"/>
            <a:ext cx="8842800" cy="566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endParaRPr lang="ru" sz="2000" dirty="0"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 rtl="0">
                <a:spcBef>
                  <a:spcPts val="0"/>
                </a:spcBef>
                <a:buNone/>
              </a:pPr>
              <a:t>6</a:t>
            </a:fld>
            <a:endParaRPr lang="ru" sz="1200" b="1">
              <a:solidFill>
                <a:srgbClr val="000000"/>
              </a:solidFill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0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ru" sz="1200" b="1" dirty="0"/>
              <a:t>25.04.2018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3428463" y="6635588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ru" sz="1200" b="1" dirty="0" smtClean="0">
                <a:solidFill>
                  <a:srgbClr val="FFFFFF"/>
                </a:solidFill>
              </a:rPr>
              <a:t>Анастасия Омельченко</a:t>
            </a:r>
            <a:endParaRPr lang="ru" sz="1200" b="1" dirty="0">
              <a:solidFill>
                <a:srgbClr val="FFFFFF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61089"/>
            <a:ext cx="6912768" cy="559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0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6326" y="5736400"/>
            <a:ext cx="718300" cy="7183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161825" y="170525"/>
            <a:ext cx="8842800" cy="54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ru" sz="2200" dirty="0" smtClean="0">
                <a:solidFill>
                  <a:srgbClr val="0605A5"/>
                </a:solidFill>
              </a:rPr>
              <a:t>Запрос ответа на задание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161825" y="715925"/>
            <a:ext cx="8842800" cy="566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endParaRPr lang="ru" sz="2000" dirty="0"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 rtl="0">
                <a:spcBef>
                  <a:spcPts val="0"/>
                </a:spcBef>
                <a:buNone/>
              </a:pPr>
              <a:t>7</a:t>
            </a:fld>
            <a:endParaRPr lang="ru" sz="1200" b="1">
              <a:solidFill>
                <a:srgbClr val="000000"/>
              </a:solidFill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0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ru" sz="1200" b="1" dirty="0"/>
              <a:t>25.04.2018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3428463" y="6635588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ru" sz="1200" b="1" dirty="0" smtClean="0">
                <a:solidFill>
                  <a:srgbClr val="FFFFFF"/>
                </a:solidFill>
              </a:rPr>
              <a:t>Анастасия Омельченко</a:t>
            </a:r>
            <a:endParaRPr lang="ru" sz="1200" b="1" dirty="0">
              <a:solidFill>
                <a:srgbClr val="FFFFFF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710" y="1844824"/>
            <a:ext cx="4715029" cy="207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17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6326" y="5736400"/>
            <a:ext cx="718300" cy="7183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161825" y="170525"/>
            <a:ext cx="8842800" cy="54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ru" sz="2200" dirty="0" smtClean="0">
                <a:solidFill>
                  <a:srgbClr val="0605A5"/>
                </a:solidFill>
              </a:rPr>
              <a:t>Запрос проверки ответа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161825" y="715925"/>
            <a:ext cx="8842800" cy="566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endParaRPr lang="ru" sz="2000" dirty="0"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 rtl="0">
                <a:spcBef>
                  <a:spcPts val="0"/>
                </a:spcBef>
                <a:buNone/>
              </a:pPr>
              <a:t>8</a:t>
            </a:fld>
            <a:endParaRPr lang="ru" sz="1200" b="1">
              <a:solidFill>
                <a:srgbClr val="000000"/>
              </a:solidFill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0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ru" sz="1200" b="1" dirty="0"/>
              <a:t>25.04.2018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3428463" y="6635588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ru" sz="1200" b="1" dirty="0" smtClean="0">
                <a:solidFill>
                  <a:srgbClr val="FFFFFF"/>
                </a:solidFill>
              </a:rPr>
              <a:t>Анастасия Омельченко</a:t>
            </a:r>
            <a:endParaRPr lang="ru" sz="1200" b="1" dirty="0">
              <a:solidFill>
                <a:srgbClr val="FFFFFF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739" y="2060848"/>
            <a:ext cx="4090469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1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5" y="6614300"/>
            <a:ext cx="9144000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988" y="6614300"/>
            <a:ext cx="4569875" cy="2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86326" y="5736400"/>
            <a:ext cx="718300" cy="7183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161825" y="170525"/>
            <a:ext cx="8842800" cy="54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ru" sz="2200" dirty="0" smtClean="0">
                <a:solidFill>
                  <a:srgbClr val="0605A5"/>
                </a:solidFill>
              </a:rPr>
              <a:t>Запрос справки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161825" y="715925"/>
            <a:ext cx="8842800" cy="566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just">
              <a:spcBef>
                <a:spcPts val="0"/>
              </a:spcBef>
              <a:buNone/>
            </a:pPr>
            <a:endParaRPr lang="ru" sz="2000" dirty="0"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6856925" y="6642425"/>
            <a:ext cx="2286900" cy="180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buNone/>
            </a:pPr>
            <a:r>
              <a:rPr lang="ru" sz="1200" b="1">
                <a:solidFill>
                  <a:srgbClr val="000000"/>
                </a:solidFill>
              </a:rPr>
              <a:t>Слайд №</a:t>
            </a:r>
            <a:fld id="{00000000-1234-1234-1234-123412341234}" type="slidenum">
              <a:rPr lang="ru" sz="1200" b="1">
                <a:solidFill>
                  <a:srgbClr val="000000"/>
                </a:solidFill>
              </a:rPr>
              <a:pPr marL="0" lvl="0" indent="0" algn="ctr" rtl="0">
                <a:spcBef>
                  <a:spcPts val="0"/>
                </a:spcBef>
                <a:buNone/>
              </a:pPr>
              <a:t>9</a:t>
            </a:fld>
            <a:endParaRPr lang="ru" sz="1200" b="1">
              <a:solidFill>
                <a:srgbClr val="000000"/>
              </a:solidFill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0" y="6642300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ru" sz="1200" b="1" dirty="0"/>
              <a:t>25.04.2018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3428463" y="6635588"/>
            <a:ext cx="2286900" cy="19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ru" sz="1200" b="1" dirty="0" smtClean="0">
                <a:solidFill>
                  <a:srgbClr val="FFFFFF"/>
                </a:solidFill>
              </a:rPr>
              <a:t>Анастасия Омельченко</a:t>
            </a:r>
            <a:endParaRPr lang="ru" sz="1200" b="1" dirty="0">
              <a:solidFill>
                <a:srgbClr val="FFFFFF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410" y="1412776"/>
            <a:ext cx="4723093" cy="394538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16"/>
          <a:stretch/>
        </p:blipFill>
        <p:spPr>
          <a:xfrm>
            <a:off x="35495" y="1089318"/>
            <a:ext cx="4464497" cy="372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296</Words>
  <Application>Microsoft Office PowerPoint</Application>
  <PresentationFormat>Экран (4:3)</PresentationFormat>
  <Paragraphs>71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Wingdings</vt:lpstr>
      <vt:lpstr>Simple Light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Anthony</dc:creator>
  <cp:lastModifiedBy>Анастасия Омельченко</cp:lastModifiedBy>
  <cp:revision>25</cp:revision>
  <dcterms:modified xsi:type="dcterms:W3CDTF">2018-04-24T18:48:35Z</dcterms:modified>
</cp:coreProperties>
</file>