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1"/>
  </p:sldMasterIdLst>
  <p:notesMasterIdLst>
    <p:notesMasterId r:id="rId15"/>
  </p:notesMasterIdLst>
  <p:handoutMasterIdLst>
    <p:handoutMasterId r:id="rId16"/>
  </p:handoutMasterIdLst>
  <p:sldIdLst>
    <p:sldId id="5314" r:id="rId2"/>
    <p:sldId id="3626" r:id="rId3"/>
    <p:sldId id="5356" r:id="rId4"/>
    <p:sldId id="3635" r:id="rId5"/>
    <p:sldId id="5399" r:id="rId6"/>
    <p:sldId id="5384" r:id="rId7"/>
    <p:sldId id="5391" r:id="rId8"/>
    <p:sldId id="5390" r:id="rId9"/>
    <p:sldId id="5370" r:id="rId10"/>
    <p:sldId id="5380" r:id="rId11"/>
    <p:sldId id="5392" r:id="rId12"/>
    <p:sldId id="5400" r:id="rId13"/>
    <p:sldId id="3629" r:id="rId14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66" userDrawn="1">
          <p15:clr>
            <a:srgbClr val="A4A3A4"/>
          </p15:clr>
        </p15:guide>
        <p15:guide id="4" orient="horz" pos="700" userDrawn="1">
          <p15:clr>
            <a:srgbClr val="A4A3A4"/>
          </p15:clr>
        </p15:guide>
        <p15:guide id="5" orient="horz" pos="16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DBEAFE"/>
    <a:srgbClr val="33B8B7"/>
    <a:srgbClr val="8E8E8E"/>
    <a:srgbClr val="009B93"/>
    <a:srgbClr val="1985D8"/>
    <a:srgbClr val="E7E7E7"/>
    <a:srgbClr val="283749"/>
    <a:srgbClr val="232B36"/>
    <a:srgbClr val="04C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554" autoAdjust="0"/>
  </p:normalViewPr>
  <p:slideViewPr>
    <p:cSldViewPr snapToGrid="0">
      <p:cViewPr varScale="1">
        <p:scale>
          <a:sx n="70" d="100"/>
          <a:sy n="70" d="100"/>
        </p:scale>
        <p:origin x="900" y="72"/>
      </p:cViewPr>
      <p:guideLst>
        <p:guide pos="566"/>
        <p:guide orient="horz" pos="700"/>
        <p:guide orient="horz" pos="16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9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01.12.2025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‹#›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6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12683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7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96976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8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409534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8169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11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1982599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12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8931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13</a:t>
            </a:fld>
            <a:endParaRPr lang="en-US" altLang="ru-RU" dirty="0"/>
          </a:p>
        </p:txBody>
      </p:sp>
    </p:spTree>
    <p:extLst>
      <p:ext uri="{BB962C8B-B14F-4D97-AF65-F5344CB8AC3E}">
        <p14:creationId xmlns:p14="http://schemas.microsoft.com/office/powerpoint/2010/main" val="260195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95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7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9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84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DAFECE1-55CE-4557-9E63-47C9EE98E4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129548" y="-2323229"/>
            <a:ext cx="26547096" cy="1493504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(15-05-24)-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02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4" r:id="rId4"/>
    <p:sldLayoutId id="2147484301" r:id="rId5"/>
    <p:sldLayoutId id="2147484347" r:id="rId6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sv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5.svg"/><Relationship Id="rId4" Type="http://schemas.openxmlformats.org/officeDocument/2006/relationships/image" Target="../media/image13.sv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hyperlink" Target="tel:+7800250001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mailto:info@technodar.group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hyperlink" Target="https://technodar.gro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2.sv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27.jpg"/><Relationship Id="rId4" Type="http://schemas.openxmlformats.org/officeDocument/2006/relationships/image" Target="../media/image15.sv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3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0B1B4D-1514-45BA-89B1-66AA0602F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8288000" cy="10287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874216A-936B-426B-BC6D-07005F1B9179}"/>
              </a:ext>
            </a:extLst>
          </p:cNvPr>
          <p:cNvGrpSpPr/>
          <p:nvPr/>
        </p:nvGrpSpPr>
        <p:grpSpPr>
          <a:xfrm>
            <a:off x="561153" y="1383822"/>
            <a:ext cx="8105688" cy="4305796"/>
            <a:chOff x="841373" y="3766153"/>
            <a:chExt cx="8105688" cy="43057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517BB-14CD-4BC5-B9F3-8946C560AFE8}"/>
                </a:ext>
              </a:extLst>
            </p:cNvPr>
            <p:cNvSpPr txBox="1"/>
            <p:nvPr/>
          </p:nvSpPr>
          <p:spPr>
            <a:xfrm>
              <a:off x="1010424" y="5660375"/>
              <a:ext cx="77675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600" b="1" dirty="0">
                  <a:solidFill>
                    <a:srgbClr val="8E8E8E"/>
                  </a:solidFill>
                  <a:latin typeface="Montserrat ExtraBold" panose="00000900000000000000" pitchFamily="2" charset="-52"/>
                </a:rPr>
                <a:t>DOTS:</a:t>
              </a:r>
              <a:endParaRPr lang="ru-RU" sz="10000" b="1" spc="-300" dirty="0">
                <a:solidFill>
                  <a:srgbClr val="8E8E8E"/>
                </a:solidFill>
                <a:latin typeface="Montserrat ExtraBold" panose="00000900000000000000" pitchFamily="2" charset="-52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2ED064-F742-419C-994D-7D225E03E579}"/>
                </a:ext>
              </a:extLst>
            </p:cNvPr>
            <p:cNvSpPr txBox="1"/>
            <p:nvPr/>
          </p:nvSpPr>
          <p:spPr>
            <a:xfrm>
              <a:off x="841373" y="6994731"/>
              <a:ext cx="81056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8E8E8E"/>
                  </a:solidFill>
                  <a:latin typeface="Montserrat" panose="00000500000000000000" pitchFamily="2" charset="-52"/>
                </a:rPr>
                <a:t>ЦИФРОВОЕ УПРАВЛЕНИЕ АКТИВАМИ И ПРОЦЕССАМИ</a:t>
              </a:r>
              <a:endParaRPr lang="ru-RU" sz="3200" b="1" spc="-300" dirty="0">
                <a:solidFill>
                  <a:srgbClr val="8E8E8E"/>
                </a:solidFill>
                <a:latin typeface="Montserrat" panose="00000500000000000000" pitchFamily="2" charset="-52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596067B-A081-47FA-A376-BF37C3E03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60999"/>
            <a:stretch/>
          </p:blipFill>
          <p:spPr>
            <a:xfrm>
              <a:off x="3683073" y="3766153"/>
              <a:ext cx="2422289" cy="1837017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D0C5BA1-8183-4AE0-9BC9-B3392F61239F}"/>
              </a:ext>
            </a:extLst>
          </p:cNvPr>
          <p:cNvGrpSpPr/>
          <p:nvPr/>
        </p:nvGrpSpPr>
        <p:grpSpPr>
          <a:xfrm>
            <a:off x="837584" y="6498089"/>
            <a:ext cx="11391902" cy="1566265"/>
            <a:chOff x="3448049" y="5252163"/>
            <a:chExt cx="11391902" cy="15662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DBB3EF-4180-40A8-BD1C-82DA2E99C711}"/>
                </a:ext>
              </a:extLst>
            </p:cNvPr>
            <p:cNvSpPr txBox="1"/>
            <p:nvPr/>
          </p:nvSpPr>
          <p:spPr>
            <a:xfrm>
              <a:off x="3448049" y="5252163"/>
              <a:ext cx="113919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200" b="0" i="0" dirty="0">
                  <a:solidFill>
                    <a:schemeClr val="bg1"/>
                  </a:solidFill>
                  <a:effectLst/>
                  <a:latin typeface="Montserrat ExtraBold" panose="00000900000000000000" pitchFamily="2" charset="-52"/>
                </a:rPr>
                <a:t>О компании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4DF5EC-D610-4B37-82E6-40E965642BF6}"/>
                </a:ext>
              </a:extLst>
            </p:cNvPr>
            <p:cNvSpPr txBox="1"/>
            <p:nvPr/>
          </p:nvSpPr>
          <p:spPr>
            <a:xfrm>
              <a:off x="6939559" y="6479874"/>
              <a:ext cx="44088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i="0" dirty="0">
                  <a:solidFill>
                    <a:schemeClr val="bg1"/>
                  </a:solidFill>
                  <a:effectLst/>
                  <a:latin typeface="Montserrat ExtraBold" panose="00000900000000000000" pitchFamily="2" charset="-52"/>
                </a:rPr>
                <a:t>ООО «Цифровые Технологии Флота»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8FF33CC-47E0-47FB-AA62-56C8E5918098}"/>
              </a:ext>
            </a:extLst>
          </p:cNvPr>
          <p:cNvSpPr txBox="1"/>
          <p:nvPr/>
        </p:nvSpPr>
        <p:spPr>
          <a:xfrm>
            <a:off x="-486699" y="8504178"/>
            <a:ext cx="14040466" cy="142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ru-RU" sz="2000" dirty="0">
                <a:latin typeface="Montserrat" panose="00000500000000000000" pitchFamily="2" charset="-52"/>
              </a:rPr>
              <a:t>Часть Группы компаний «</a:t>
            </a:r>
            <a:r>
              <a:rPr lang="ru-RU" sz="2000" dirty="0" err="1">
                <a:latin typeface="Montserrat" panose="00000500000000000000" pitchFamily="2" charset="-52"/>
              </a:rPr>
              <a:t>Технодар</a:t>
            </a:r>
            <a:r>
              <a:rPr lang="ru-RU" sz="2000" dirty="0">
                <a:latin typeface="Montserrat" panose="00000500000000000000" pitchFamily="2" charset="-52"/>
              </a:rPr>
              <a:t>» - российского инжинирингового предприятия </a:t>
            </a:r>
            <a:endParaRPr lang="en-US" sz="2000" dirty="0">
              <a:latin typeface="Montserrat" panose="00000500000000000000" pitchFamily="2" charset="-52"/>
            </a:endParaRPr>
          </a:p>
          <a:p>
            <a:pPr algn="ctr" defTabSz="360000">
              <a:lnSpc>
                <a:spcPct val="150000"/>
              </a:lnSpc>
            </a:pPr>
            <a:r>
              <a:rPr lang="ru-RU" sz="2000" dirty="0">
                <a:latin typeface="Montserrat" panose="00000500000000000000" pitchFamily="2" charset="-52"/>
              </a:rPr>
              <a:t>с полным циклом разработки решений для промышленности</a:t>
            </a:r>
          </a:p>
          <a:p>
            <a:pPr algn="ctr" defTabSz="360000">
              <a:lnSpc>
                <a:spcPct val="150000"/>
              </a:lnSpc>
            </a:pPr>
            <a:endParaRPr lang="ru-RU" sz="2000" spc="-150" dirty="0">
              <a:solidFill>
                <a:schemeClr val="bg1"/>
              </a:solidFill>
              <a:latin typeface="Merriweather Light" panose="02060503050406030704" pitchFamily="18" charset="-52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0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A2572C4-4486-45A8-A8CC-75064E88A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408" t="47592" r="51998" b="50277"/>
          <a:stretch/>
        </p:blipFill>
        <p:spPr>
          <a:xfrm rot="3088296">
            <a:off x="5070073" y="1341850"/>
            <a:ext cx="21514487" cy="854067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085702" y="6162243"/>
            <a:ext cx="5609327" cy="1200329"/>
            <a:chOff x="1016305" y="5383568"/>
            <a:chExt cx="5609327" cy="1200329"/>
          </a:xfrm>
        </p:grpSpPr>
        <p:sp>
          <p:nvSpPr>
            <p:cNvPr id="14" name="Freeform: Shape 5"/>
            <p:cNvSpPr/>
            <p:nvPr/>
          </p:nvSpPr>
          <p:spPr>
            <a:xfrm>
              <a:off x="1016305" y="5852624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05196" y="5383568"/>
              <a:ext cx="51204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3C3B3F"/>
                  </a:solidFill>
                  <a:latin typeface="Montserrat" pitchFamily="2" charset="-52"/>
                </a:rPr>
                <a:t>Автоматизация контроля параметров, автоматический поиск аномалий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85702" y="7970075"/>
            <a:ext cx="3791098" cy="1259019"/>
            <a:chOff x="1085702" y="7970075"/>
            <a:chExt cx="3791098" cy="125901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85703" y="7970075"/>
              <a:ext cx="1674928" cy="2588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085702" y="8970200"/>
              <a:ext cx="3791098" cy="2588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46560" y="931013"/>
            <a:ext cx="806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Специфика отрасли</a:t>
            </a:r>
            <a:endParaRPr lang="ru-RU" sz="5400" b="1" i="0" dirty="0">
              <a:solidFill>
                <a:schemeClr val="bg1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FA24DBE-BB7C-4146-9397-D0A31AB3399B}"/>
              </a:ext>
            </a:extLst>
          </p:cNvPr>
          <p:cNvSpPr/>
          <p:nvPr/>
        </p:nvSpPr>
        <p:spPr>
          <a:xfrm>
            <a:off x="978176" y="2672164"/>
            <a:ext cx="2590800" cy="2756694"/>
          </a:xfrm>
          <a:prstGeom prst="round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rgbClr val="3C3B3F"/>
                </a:solidFill>
                <a:effectLst/>
                <a:latin typeface="Montserrat" panose="00000500000000000000" pitchFamily="2" charset="-52"/>
              </a:rPr>
              <a:t>Строительство </a:t>
            </a:r>
          </a:p>
          <a:p>
            <a:pPr algn="ctr"/>
            <a:r>
              <a:rPr lang="ru-RU" b="1" i="0" dirty="0">
                <a:solidFill>
                  <a:srgbClr val="3C3B3F"/>
                </a:solidFill>
                <a:effectLst/>
                <a:latin typeface="Montserrat" panose="00000500000000000000" pitchFamily="2" charset="-52"/>
              </a:rPr>
              <a:t>и эксплуатация скважин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7113391-3269-4AE4-B7E1-03D7CF7420CA}"/>
              </a:ext>
            </a:extLst>
          </p:cNvPr>
          <p:cNvSpPr/>
          <p:nvPr/>
        </p:nvSpPr>
        <p:spPr>
          <a:xfrm>
            <a:off x="3956447" y="2672164"/>
            <a:ext cx="2590800" cy="2756694"/>
          </a:xfrm>
          <a:prstGeom prst="round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rgbClr val="3C3B3F"/>
                </a:solidFill>
                <a:effectLst/>
                <a:latin typeface="Montserrat" panose="00000500000000000000" pitchFamily="2" charset="-52"/>
              </a:rPr>
              <a:t>Контроль параметров бурения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F0D479CA-E6B9-4D31-831D-2DAFEEF9E3CB}"/>
              </a:ext>
            </a:extLst>
          </p:cNvPr>
          <p:cNvSpPr/>
          <p:nvPr/>
        </p:nvSpPr>
        <p:spPr>
          <a:xfrm>
            <a:off x="6934718" y="2685137"/>
            <a:ext cx="2590800" cy="2756694"/>
          </a:xfrm>
          <a:prstGeom prst="round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rgbClr val="3C3B3F"/>
                </a:solidFill>
                <a:effectLst/>
                <a:latin typeface="Montserrat" panose="00000500000000000000" pitchFamily="2" charset="-52"/>
              </a:rPr>
              <a:t>Безопасность процессов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95C1056-22B3-4479-9237-AC252CAF88A4}"/>
              </a:ext>
            </a:extLst>
          </p:cNvPr>
          <p:cNvSpPr/>
          <p:nvPr/>
        </p:nvSpPr>
        <p:spPr>
          <a:xfrm>
            <a:off x="9912989" y="2672164"/>
            <a:ext cx="2590800" cy="2756694"/>
          </a:xfrm>
          <a:prstGeom prst="round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rgbClr val="3C3B3F"/>
                </a:solidFill>
                <a:effectLst/>
                <a:latin typeface="Montserrat" panose="00000500000000000000" pitchFamily="2" charset="-52"/>
              </a:rPr>
              <a:t>Оптимизация добычи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8AD88AC-97F0-4C63-9A42-B311BE300FCC}"/>
              </a:ext>
            </a:extLst>
          </p:cNvPr>
          <p:cNvGrpSpPr/>
          <p:nvPr/>
        </p:nvGrpSpPr>
        <p:grpSpPr>
          <a:xfrm>
            <a:off x="1087677" y="7999346"/>
            <a:ext cx="5039645" cy="1569660"/>
            <a:chOff x="1016305" y="5383568"/>
            <a:chExt cx="5039645" cy="1569660"/>
          </a:xfrm>
        </p:grpSpPr>
        <p:sp>
          <p:nvSpPr>
            <p:cNvPr id="46" name="Freeform: Shape 5">
              <a:extLst>
                <a:ext uri="{FF2B5EF4-FFF2-40B4-BE49-F238E27FC236}">
                  <a16:creationId xmlns:a16="http://schemas.microsoft.com/office/drawing/2014/main" id="{1C6B3E35-360C-4B1B-AF4D-6B530C980BFA}"/>
                </a:ext>
              </a:extLst>
            </p:cNvPr>
            <p:cNvSpPr/>
            <p:nvPr/>
          </p:nvSpPr>
          <p:spPr>
            <a:xfrm>
              <a:off x="1016305" y="6037290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7E4F51-0C86-4FA1-AF9E-2CE2C5EE16D1}"/>
                </a:ext>
              </a:extLst>
            </p:cNvPr>
            <p:cNvSpPr txBox="1"/>
            <p:nvPr/>
          </p:nvSpPr>
          <p:spPr>
            <a:xfrm>
              <a:off x="1505196" y="5383568"/>
              <a:ext cx="4550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3C3B3F"/>
                  </a:solidFill>
                  <a:latin typeface="Montserrat" pitchFamily="2" charset="-52"/>
                </a:rPr>
                <a:t>Автоматический контроль в офисе, графическое отображение, отчеты, уведомления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5D7CA08-0FB9-4F7D-B5A9-C9311CF6A6DF}"/>
              </a:ext>
            </a:extLst>
          </p:cNvPr>
          <p:cNvGrpSpPr/>
          <p:nvPr/>
        </p:nvGrpSpPr>
        <p:grpSpPr>
          <a:xfrm>
            <a:off x="7076516" y="6162243"/>
            <a:ext cx="5975289" cy="1569660"/>
            <a:chOff x="1016305" y="5383568"/>
            <a:chExt cx="5975289" cy="1569660"/>
          </a:xfrm>
        </p:grpSpPr>
        <p:sp>
          <p:nvSpPr>
            <p:cNvPr id="52" name="Freeform: Shape 5">
              <a:extLst>
                <a:ext uri="{FF2B5EF4-FFF2-40B4-BE49-F238E27FC236}">
                  <a16:creationId xmlns:a16="http://schemas.microsoft.com/office/drawing/2014/main" id="{250F356D-CB79-4997-8DA4-27D20DF9ADA9}"/>
                </a:ext>
              </a:extLst>
            </p:cNvPr>
            <p:cNvSpPr/>
            <p:nvPr/>
          </p:nvSpPr>
          <p:spPr>
            <a:xfrm>
              <a:off x="1016305" y="6037290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0E41D77-391D-495E-B4AC-C8284204F8BA}"/>
                </a:ext>
              </a:extLst>
            </p:cNvPr>
            <p:cNvSpPr txBox="1"/>
            <p:nvPr/>
          </p:nvSpPr>
          <p:spPr>
            <a:xfrm>
              <a:off x="1505195" y="5383568"/>
              <a:ext cx="5486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3C3B3F"/>
                  </a:solidFill>
                  <a:latin typeface="Montserrat" pitchFamily="2" charset="-52"/>
                </a:rPr>
                <a:t>Единый источник</a:t>
              </a:r>
              <a:r>
                <a:rPr lang="en-US" sz="2400" dirty="0">
                  <a:solidFill>
                    <a:srgbClr val="3C3B3F"/>
                  </a:solidFill>
                  <a:latin typeface="Abadi" panose="020B0604020202020204" pitchFamily="34" charset="0"/>
                </a:rPr>
                <a:t> </a:t>
              </a:r>
              <a:r>
                <a:rPr lang="ru-RU" sz="2400" dirty="0">
                  <a:solidFill>
                    <a:srgbClr val="3C3B3F"/>
                  </a:solidFill>
                  <a:latin typeface="Montserrat" pitchFamily="2" charset="-52"/>
                </a:rPr>
                <a:t>формализованных данных, интеграция с аналитическими системами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7415A34-9D7B-4C07-B5C3-CEEE6001081F}"/>
              </a:ext>
            </a:extLst>
          </p:cNvPr>
          <p:cNvGrpSpPr/>
          <p:nvPr/>
        </p:nvGrpSpPr>
        <p:grpSpPr>
          <a:xfrm>
            <a:off x="7076516" y="8089601"/>
            <a:ext cx="5609327" cy="461665"/>
            <a:chOff x="1016305" y="5383568"/>
            <a:chExt cx="5609327" cy="461665"/>
          </a:xfrm>
        </p:grpSpPr>
        <p:sp>
          <p:nvSpPr>
            <p:cNvPr id="55" name="Freeform: Shape 5">
              <a:extLst>
                <a:ext uri="{FF2B5EF4-FFF2-40B4-BE49-F238E27FC236}">
                  <a16:creationId xmlns:a16="http://schemas.microsoft.com/office/drawing/2014/main" id="{D19FEDEE-E8E0-4272-AD6E-37EC7BDCABB7}"/>
                </a:ext>
              </a:extLst>
            </p:cNvPr>
            <p:cNvSpPr/>
            <p:nvPr/>
          </p:nvSpPr>
          <p:spPr>
            <a:xfrm>
              <a:off x="1016305" y="5473216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E59A20E-B4A2-4B57-BDAF-395202374603}"/>
                </a:ext>
              </a:extLst>
            </p:cNvPr>
            <p:cNvSpPr txBox="1"/>
            <p:nvPr/>
          </p:nvSpPr>
          <p:spPr>
            <a:xfrm>
              <a:off x="1505196" y="5383568"/>
              <a:ext cx="5120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rgbClr val="3C3B3F"/>
                  </a:solidFill>
                  <a:latin typeface="Montserrat" pitchFamily="2" charset="-52"/>
                </a:rPr>
                <a:t>Экономия до 15-20% топлива</a:t>
              </a:r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8360A51-F90A-4A8A-A5E9-F461F64806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0705" t="48650" r="55923" b="47809"/>
          <a:stretch/>
        </p:blipFill>
        <p:spPr>
          <a:xfrm rot="17483889">
            <a:off x="11432339" y="5481599"/>
            <a:ext cx="6096414" cy="9055859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E28C72EE-69DB-4214-9342-E894A4F414B8}"/>
              </a:ext>
            </a:extLst>
          </p:cNvPr>
          <p:cNvSpPr/>
          <p:nvPr/>
        </p:nvSpPr>
        <p:spPr>
          <a:xfrm>
            <a:off x="1772006" y="2271230"/>
            <a:ext cx="1003141" cy="1003141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926DFE84-A26B-4F38-8A0B-0ABF5C894670}"/>
              </a:ext>
            </a:extLst>
          </p:cNvPr>
          <p:cNvSpPr/>
          <p:nvPr/>
        </p:nvSpPr>
        <p:spPr>
          <a:xfrm>
            <a:off x="4750277" y="2271230"/>
            <a:ext cx="1003141" cy="1003141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8DCF55EE-0C2B-4E39-8E7A-62C3DB8CECE3}"/>
              </a:ext>
            </a:extLst>
          </p:cNvPr>
          <p:cNvSpPr/>
          <p:nvPr/>
        </p:nvSpPr>
        <p:spPr>
          <a:xfrm>
            <a:off x="7728548" y="2271230"/>
            <a:ext cx="1003141" cy="1003141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8241ED8-A66C-4EF4-B254-A937B5C6AD6C}"/>
              </a:ext>
            </a:extLst>
          </p:cNvPr>
          <p:cNvSpPr/>
          <p:nvPr/>
        </p:nvSpPr>
        <p:spPr>
          <a:xfrm>
            <a:off x="10706819" y="2271230"/>
            <a:ext cx="1003141" cy="1003141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9EEC1-7060-471D-9017-0AD166A17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576" y="2484800"/>
            <a:ext cx="576000" cy="57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2B8F5F-4F04-4DA9-A874-B312437CF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8106" y="2484800"/>
            <a:ext cx="576000" cy="57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9D4F76-E0A1-42EF-8434-9A30852E7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2118" y="2484800"/>
            <a:ext cx="576000" cy="576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6B44FD-E4CD-4C2E-BEBC-091BF3DF2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0389" y="2484800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4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58196B-E59E-423B-B19E-96DC46BD6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408" t="47592" r="51998" b="50277"/>
          <a:stretch/>
        </p:blipFill>
        <p:spPr>
          <a:xfrm rot="3088296">
            <a:off x="7530756" y="-833559"/>
            <a:ext cx="21514487" cy="85406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7FAFC4-D5D7-43AF-B4DE-DDDA277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3617" t="47430" r="52657" b="46938"/>
          <a:stretch/>
        </p:blipFill>
        <p:spPr>
          <a:xfrm rot="3146300">
            <a:off x="11375601" y="-3204299"/>
            <a:ext cx="10354220" cy="221350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1DB0CEC-332E-4E9E-BFAB-8B7D7DCD9C01}"/>
              </a:ext>
            </a:extLst>
          </p:cNvPr>
          <p:cNvSpPr txBox="1"/>
          <p:nvPr/>
        </p:nvSpPr>
        <p:spPr>
          <a:xfrm>
            <a:off x="881697" y="1016664"/>
            <a:ext cx="11505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Визуализация данных </a:t>
            </a:r>
            <a:b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 DOTS для нефтегазовой отрасли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6A703A-170C-4F72-B355-D30D4502C930}"/>
              </a:ext>
            </a:extLst>
          </p:cNvPr>
          <p:cNvSpPr txBox="1"/>
          <p:nvPr/>
        </p:nvSpPr>
        <p:spPr>
          <a:xfrm>
            <a:off x="1797442" y="9114484"/>
            <a:ext cx="1242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C3B3F"/>
                </a:solidFill>
                <a:latin typeface="Montserrat" pitchFamily="2" charset="-52"/>
              </a:rPr>
              <a:t>Датчики → VMTS → База данных DOTS → Аналитическая обработка → Готовые отчеты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60C88E-19F4-4F0F-A4EF-DA833EE557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057" b="60615"/>
          <a:stretch/>
        </p:blipFill>
        <p:spPr>
          <a:xfrm>
            <a:off x="-109184" y="2196769"/>
            <a:ext cx="17052187" cy="6641034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DCD3246-3BB6-4C4E-AA5B-C545554B6174}"/>
              </a:ext>
            </a:extLst>
          </p:cNvPr>
          <p:cNvSpPr/>
          <p:nvPr/>
        </p:nvSpPr>
        <p:spPr>
          <a:xfrm>
            <a:off x="1006475" y="8963030"/>
            <a:ext cx="703018" cy="703018"/>
          </a:xfrm>
          <a:prstGeom prst="round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 descr="Информация">
            <a:extLst>
              <a:ext uri="{FF2B5EF4-FFF2-40B4-BE49-F238E27FC236}">
                <a16:creationId xmlns:a16="http://schemas.microsoft.com/office/drawing/2014/main" id="{18D65395-49EB-4637-A8AC-E0342C0EAD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1598" y="9048153"/>
            <a:ext cx="532772" cy="5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7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E41D686-ADB6-4F39-98E1-3E644C82D599}"/>
              </a:ext>
            </a:extLst>
          </p:cNvPr>
          <p:cNvSpPr/>
          <p:nvPr/>
        </p:nvSpPr>
        <p:spPr>
          <a:xfrm>
            <a:off x="8885311" y="1957191"/>
            <a:ext cx="3111071" cy="5457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72605" y="889915"/>
            <a:ext cx="12574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Ваш следующий шаг </a:t>
            </a:r>
          </a:p>
          <a:p>
            <a:r>
              <a:rPr lang="ru-RU" sz="5400" b="1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к цифровой трансформации</a:t>
            </a:r>
            <a:endParaRPr lang="en-US" sz="5400" b="1" i="0" dirty="0">
              <a:solidFill>
                <a:schemeClr val="bg1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38" name="Полилиния 37"/>
          <p:cNvSpPr/>
          <p:nvPr/>
        </p:nvSpPr>
        <p:spPr>
          <a:xfrm rot="7452098">
            <a:off x="13378334" y="3799675"/>
            <a:ext cx="5703879" cy="4779549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Полилиния 53"/>
          <p:cNvSpPr/>
          <p:nvPr/>
        </p:nvSpPr>
        <p:spPr>
          <a:xfrm>
            <a:off x="13677899" y="9123"/>
            <a:ext cx="4610101" cy="468998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72596C-FDCC-4AA7-A5E7-615D0A1834C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989" r="23616" b="-989"/>
          <a:stretch/>
        </p:blipFill>
        <p:spPr>
          <a:xfrm>
            <a:off x="11175448" y="2372983"/>
            <a:ext cx="5692713" cy="5726468"/>
          </a:xfrm>
          <a:prstGeom prst="ellipse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BA233BC-32C0-416D-B16D-76CCBAEC9B9A}"/>
              </a:ext>
            </a:extLst>
          </p:cNvPr>
          <p:cNvSpPr/>
          <p:nvPr/>
        </p:nvSpPr>
        <p:spPr>
          <a:xfrm>
            <a:off x="6271875" y="5523208"/>
            <a:ext cx="3111071" cy="68076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286CF61-AA0F-44CE-859C-83D7763E1D71}"/>
              </a:ext>
            </a:extLst>
          </p:cNvPr>
          <p:cNvGrpSpPr/>
          <p:nvPr/>
        </p:nvGrpSpPr>
        <p:grpSpPr>
          <a:xfrm>
            <a:off x="799901" y="3021857"/>
            <a:ext cx="9318591" cy="3509249"/>
            <a:chOff x="799901" y="3046017"/>
            <a:chExt cx="9318591" cy="3509249"/>
          </a:xfrm>
        </p:grpSpPr>
        <p:sp>
          <p:nvSpPr>
            <p:cNvPr id="15" name="TextBox 14"/>
            <p:cNvSpPr txBox="1"/>
            <p:nvPr/>
          </p:nvSpPr>
          <p:spPr>
            <a:xfrm>
              <a:off x="799901" y="3046017"/>
              <a:ext cx="882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/>
              <a:r>
                <a:rPr lang="ru-RU" sz="20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</a:rPr>
                <a:t>DOTS – это готовое решение для повышения эффективности, безопасности и прозрачности вашего бизнеса уже сегодня</a:t>
              </a: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D3C23786-BCEE-4E35-89B3-DE90737FE5DB}"/>
                </a:ext>
              </a:extLst>
            </p:cNvPr>
            <p:cNvGrpSpPr/>
            <p:nvPr/>
          </p:nvGrpSpPr>
          <p:grpSpPr>
            <a:xfrm>
              <a:off x="895486" y="4011047"/>
              <a:ext cx="9223006" cy="707886"/>
              <a:chOff x="730555" y="5383568"/>
              <a:chExt cx="9223006" cy="707886"/>
            </a:xfrm>
          </p:grpSpPr>
          <p:sp>
            <p:nvSpPr>
              <p:cNvPr id="20" name="Freeform: Shape 5">
                <a:extLst>
                  <a:ext uri="{FF2B5EF4-FFF2-40B4-BE49-F238E27FC236}">
                    <a16:creationId xmlns:a16="http://schemas.microsoft.com/office/drawing/2014/main" id="{70F23809-F10D-49EE-98EE-77255CC2D55F}"/>
                  </a:ext>
                </a:extLst>
              </p:cNvPr>
              <p:cNvSpPr/>
              <p:nvPr/>
            </p:nvSpPr>
            <p:spPr>
              <a:xfrm>
                <a:off x="730555" y="5606403"/>
                <a:ext cx="274940" cy="262217"/>
              </a:xfrm>
              <a:custGeom>
                <a:avLst/>
                <a:gdLst/>
                <a:ahLst/>
                <a:cxnLst/>
                <a:rect l="l" t="t" r="r" b="b"/>
                <a:pathLst>
                  <a:path w="212255" h="202432">
                    <a:moveTo>
                      <a:pt x="106128" y="0"/>
                    </a:moveTo>
                    <a:cubicBezTo>
                      <a:pt x="107600" y="66"/>
                      <a:pt x="108865" y="635"/>
                      <a:pt x="109922" y="1705"/>
                    </a:cubicBezTo>
                    <a:cubicBezTo>
                      <a:pt x="110980" y="2776"/>
                      <a:pt x="111799" y="3951"/>
                      <a:pt x="112378" y="5229"/>
                    </a:cubicBezTo>
                    <a:lnTo>
                      <a:pt x="141078" y="63267"/>
                    </a:lnTo>
                    <a:lnTo>
                      <a:pt x="205112" y="72579"/>
                    </a:lnTo>
                    <a:cubicBezTo>
                      <a:pt x="206749" y="72808"/>
                      <a:pt x="208322" y="73371"/>
                      <a:pt x="209832" y="74269"/>
                    </a:cubicBezTo>
                    <a:cubicBezTo>
                      <a:pt x="211341" y="75167"/>
                      <a:pt x="212149" y="76560"/>
                      <a:pt x="212255" y="78447"/>
                    </a:cubicBezTo>
                    <a:cubicBezTo>
                      <a:pt x="212221" y="79603"/>
                      <a:pt x="211875" y="80703"/>
                      <a:pt x="211219" y="81747"/>
                    </a:cubicBezTo>
                    <a:cubicBezTo>
                      <a:pt x="210562" y="82792"/>
                      <a:pt x="209802" y="83732"/>
                      <a:pt x="208939" y="84569"/>
                    </a:cubicBezTo>
                    <a:lnTo>
                      <a:pt x="162635" y="129725"/>
                    </a:lnTo>
                    <a:lnTo>
                      <a:pt x="173605" y="193503"/>
                    </a:lnTo>
                    <a:cubicBezTo>
                      <a:pt x="173666" y="193944"/>
                      <a:pt x="173704" y="194370"/>
                      <a:pt x="173717" y="194779"/>
                    </a:cubicBezTo>
                    <a:cubicBezTo>
                      <a:pt x="173730" y="195188"/>
                      <a:pt x="173736" y="195613"/>
                      <a:pt x="173733" y="196054"/>
                    </a:cubicBezTo>
                    <a:cubicBezTo>
                      <a:pt x="173746" y="197771"/>
                      <a:pt x="173337" y="199249"/>
                      <a:pt x="172505" y="200487"/>
                    </a:cubicBezTo>
                    <a:cubicBezTo>
                      <a:pt x="171673" y="201725"/>
                      <a:pt x="170339" y="202374"/>
                      <a:pt x="168503" y="202432"/>
                    </a:cubicBezTo>
                    <a:cubicBezTo>
                      <a:pt x="167605" y="202424"/>
                      <a:pt x="166723" y="202281"/>
                      <a:pt x="165856" y="202002"/>
                    </a:cubicBezTo>
                    <a:cubicBezTo>
                      <a:pt x="164990" y="201723"/>
                      <a:pt x="164171" y="201356"/>
                      <a:pt x="163401" y="200902"/>
                    </a:cubicBezTo>
                    <a:lnTo>
                      <a:pt x="106128" y="170798"/>
                    </a:lnTo>
                    <a:lnTo>
                      <a:pt x="48854" y="200902"/>
                    </a:lnTo>
                    <a:cubicBezTo>
                      <a:pt x="48028" y="201356"/>
                      <a:pt x="47193" y="201723"/>
                      <a:pt x="46351" y="202002"/>
                    </a:cubicBezTo>
                    <a:cubicBezTo>
                      <a:pt x="45509" y="202281"/>
                      <a:pt x="44642" y="202424"/>
                      <a:pt x="43752" y="202432"/>
                    </a:cubicBezTo>
                    <a:cubicBezTo>
                      <a:pt x="41910" y="202374"/>
                      <a:pt x="40555" y="201725"/>
                      <a:pt x="39686" y="200487"/>
                    </a:cubicBezTo>
                    <a:cubicBezTo>
                      <a:pt x="38817" y="199249"/>
                      <a:pt x="38387" y="197771"/>
                      <a:pt x="38395" y="196054"/>
                    </a:cubicBezTo>
                    <a:cubicBezTo>
                      <a:pt x="38397" y="195613"/>
                      <a:pt x="38424" y="195188"/>
                      <a:pt x="38474" y="194779"/>
                    </a:cubicBezTo>
                    <a:cubicBezTo>
                      <a:pt x="38525" y="194370"/>
                      <a:pt x="38583" y="193944"/>
                      <a:pt x="38650" y="193503"/>
                    </a:cubicBezTo>
                    <a:lnTo>
                      <a:pt x="49620" y="129725"/>
                    </a:lnTo>
                    <a:lnTo>
                      <a:pt x="3189" y="84569"/>
                    </a:lnTo>
                    <a:cubicBezTo>
                      <a:pt x="2386" y="83732"/>
                      <a:pt x="1664" y="82792"/>
                      <a:pt x="1020" y="81747"/>
                    </a:cubicBezTo>
                    <a:cubicBezTo>
                      <a:pt x="377" y="80703"/>
                      <a:pt x="37" y="79603"/>
                      <a:pt x="0" y="78447"/>
                    </a:cubicBezTo>
                    <a:cubicBezTo>
                      <a:pt x="98" y="76560"/>
                      <a:pt x="890" y="75167"/>
                      <a:pt x="2376" y="74269"/>
                    </a:cubicBezTo>
                    <a:cubicBezTo>
                      <a:pt x="3861" y="73371"/>
                      <a:pt x="5450" y="72808"/>
                      <a:pt x="7143" y="72579"/>
                    </a:cubicBezTo>
                    <a:lnTo>
                      <a:pt x="71177" y="63267"/>
                    </a:lnTo>
                    <a:lnTo>
                      <a:pt x="99877" y="5229"/>
                    </a:lnTo>
                    <a:cubicBezTo>
                      <a:pt x="100457" y="3951"/>
                      <a:pt x="101275" y="2776"/>
                      <a:pt x="102333" y="1705"/>
                    </a:cubicBezTo>
                    <a:cubicBezTo>
                      <a:pt x="103390" y="635"/>
                      <a:pt x="104655" y="66"/>
                      <a:pt x="1061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2A97AF0-BE27-40E8-95B2-100B718562B6}"/>
                  </a:ext>
                </a:extLst>
              </p:cNvPr>
              <p:cNvSpPr txBox="1"/>
              <p:nvPr/>
            </p:nvSpPr>
            <p:spPr>
              <a:xfrm>
                <a:off x="1132361" y="5383568"/>
                <a:ext cx="8821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>
                        <a:lumMod val="75000"/>
                      </a:schemeClr>
                    </a:solidFill>
                    <a:latin typeface="Montserrat" panose="00000500000000000000" pitchFamily="2" charset="-52"/>
                  </a:rPr>
                  <a:t>Решения работают на </a:t>
                </a:r>
                <a:r>
                  <a:rPr lang="ru-RU" sz="2000" b="1" dirty="0">
                    <a:solidFill>
                      <a:schemeClr val="bg1">
                        <a:lumMod val="75000"/>
                      </a:schemeClr>
                    </a:solidFill>
                    <a:latin typeface="Montserrat" panose="00000500000000000000" pitchFamily="2" charset="-52"/>
                  </a:rPr>
                  <a:t>флоте, в нефтегазовой, энергетической отраслях, аквакультуре и деревопереработке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35CF4A4-D0DB-4C18-AC04-6472093887EA}"/>
                </a:ext>
              </a:extLst>
            </p:cNvPr>
            <p:cNvGrpSpPr/>
            <p:nvPr/>
          </p:nvGrpSpPr>
          <p:grpSpPr>
            <a:xfrm>
              <a:off x="895486" y="4775325"/>
              <a:ext cx="6551847" cy="707886"/>
              <a:chOff x="730555" y="5383568"/>
              <a:chExt cx="6551847" cy="707886"/>
            </a:xfrm>
          </p:grpSpPr>
          <p:sp>
            <p:nvSpPr>
              <p:cNvPr id="23" name="Freeform: Shape 5">
                <a:extLst>
                  <a:ext uri="{FF2B5EF4-FFF2-40B4-BE49-F238E27FC236}">
                    <a16:creationId xmlns:a16="http://schemas.microsoft.com/office/drawing/2014/main" id="{21924EC3-060E-43D8-8201-607F76FAFF2E}"/>
                  </a:ext>
                </a:extLst>
              </p:cNvPr>
              <p:cNvSpPr/>
              <p:nvPr/>
            </p:nvSpPr>
            <p:spPr>
              <a:xfrm>
                <a:off x="730555" y="5606403"/>
                <a:ext cx="274940" cy="262217"/>
              </a:xfrm>
              <a:custGeom>
                <a:avLst/>
                <a:gdLst/>
                <a:ahLst/>
                <a:cxnLst/>
                <a:rect l="l" t="t" r="r" b="b"/>
                <a:pathLst>
                  <a:path w="212255" h="202432">
                    <a:moveTo>
                      <a:pt x="106128" y="0"/>
                    </a:moveTo>
                    <a:cubicBezTo>
                      <a:pt x="107600" y="66"/>
                      <a:pt x="108865" y="635"/>
                      <a:pt x="109922" y="1705"/>
                    </a:cubicBezTo>
                    <a:cubicBezTo>
                      <a:pt x="110980" y="2776"/>
                      <a:pt x="111799" y="3951"/>
                      <a:pt x="112378" y="5229"/>
                    </a:cubicBezTo>
                    <a:lnTo>
                      <a:pt x="141078" y="63267"/>
                    </a:lnTo>
                    <a:lnTo>
                      <a:pt x="205112" y="72579"/>
                    </a:lnTo>
                    <a:cubicBezTo>
                      <a:pt x="206749" y="72808"/>
                      <a:pt x="208322" y="73371"/>
                      <a:pt x="209832" y="74269"/>
                    </a:cubicBezTo>
                    <a:cubicBezTo>
                      <a:pt x="211341" y="75167"/>
                      <a:pt x="212149" y="76560"/>
                      <a:pt x="212255" y="78447"/>
                    </a:cubicBezTo>
                    <a:cubicBezTo>
                      <a:pt x="212221" y="79603"/>
                      <a:pt x="211875" y="80703"/>
                      <a:pt x="211219" y="81747"/>
                    </a:cubicBezTo>
                    <a:cubicBezTo>
                      <a:pt x="210562" y="82792"/>
                      <a:pt x="209802" y="83732"/>
                      <a:pt x="208939" y="84569"/>
                    </a:cubicBezTo>
                    <a:lnTo>
                      <a:pt x="162635" y="129725"/>
                    </a:lnTo>
                    <a:lnTo>
                      <a:pt x="173605" y="193503"/>
                    </a:lnTo>
                    <a:cubicBezTo>
                      <a:pt x="173666" y="193944"/>
                      <a:pt x="173704" y="194370"/>
                      <a:pt x="173717" y="194779"/>
                    </a:cubicBezTo>
                    <a:cubicBezTo>
                      <a:pt x="173730" y="195188"/>
                      <a:pt x="173736" y="195613"/>
                      <a:pt x="173733" y="196054"/>
                    </a:cubicBezTo>
                    <a:cubicBezTo>
                      <a:pt x="173746" y="197771"/>
                      <a:pt x="173337" y="199249"/>
                      <a:pt x="172505" y="200487"/>
                    </a:cubicBezTo>
                    <a:cubicBezTo>
                      <a:pt x="171673" y="201725"/>
                      <a:pt x="170339" y="202374"/>
                      <a:pt x="168503" y="202432"/>
                    </a:cubicBezTo>
                    <a:cubicBezTo>
                      <a:pt x="167605" y="202424"/>
                      <a:pt x="166723" y="202281"/>
                      <a:pt x="165856" y="202002"/>
                    </a:cubicBezTo>
                    <a:cubicBezTo>
                      <a:pt x="164990" y="201723"/>
                      <a:pt x="164171" y="201356"/>
                      <a:pt x="163401" y="200902"/>
                    </a:cubicBezTo>
                    <a:lnTo>
                      <a:pt x="106128" y="170798"/>
                    </a:lnTo>
                    <a:lnTo>
                      <a:pt x="48854" y="200902"/>
                    </a:lnTo>
                    <a:cubicBezTo>
                      <a:pt x="48028" y="201356"/>
                      <a:pt x="47193" y="201723"/>
                      <a:pt x="46351" y="202002"/>
                    </a:cubicBezTo>
                    <a:cubicBezTo>
                      <a:pt x="45509" y="202281"/>
                      <a:pt x="44642" y="202424"/>
                      <a:pt x="43752" y="202432"/>
                    </a:cubicBezTo>
                    <a:cubicBezTo>
                      <a:pt x="41910" y="202374"/>
                      <a:pt x="40555" y="201725"/>
                      <a:pt x="39686" y="200487"/>
                    </a:cubicBezTo>
                    <a:cubicBezTo>
                      <a:pt x="38817" y="199249"/>
                      <a:pt x="38387" y="197771"/>
                      <a:pt x="38395" y="196054"/>
                    </a:cubicBezTo>
                    <a:cubicBezTo>
                      <a:pt x="38397" y="195613"/>
                      <a:pt x="38424" y="195188"/>
                      <a:pt x="38474" y="194779"/>
                    </a:cubicBezTo>
                    <a:cubicBezTo>
                      <a:pt x="38525" y="194370"/>
                      <a:pt x="38583" y="193944"/>
                      <a:pt x="38650" y="193503"/>
                    </a:cubicBezTo>
                    <a:lnTo>
                      <a:pt x="49620" y="129725"/>
                    </a:lnTo>
                    <a:lnTo>
                      <a:pt x="3189" y="84569"/>
                    </a:lnTo>
                    <a:cubicBezTo>
                      <a:pt x="2386" y="83732"/>
                      <a:pt x="1664" y="82792"/>
                      <a:pt x="1020" y="81747"/>
                    </a:cubicBezTo>
                    <a:cubicBezTo>
                      <a:pt x="377" y="80703"/>
                      <a:pt x="37" y="79603"/>
                      <a:pt x="0" y="78447"/>
                    </a:cubicBezTo>
                    <a:cubicBezTo>
                      <a:pt x="98" y="76560"/>
                      <a:pt x="890" y="75167"/>
                      <a:pt x="2376" y="74269"/>
                    </a:cubicBezTo>
                    <a:cubicBezTo>
                      <a:pt x="3861" y="73371"/>
                      <a:pt x="5450" y="72808"/>
                      <a:pt x="7143" y="72579"/>
                    </a:cubicBezTo>
                    <a:lnTo>
                      <a:pt x="71177" y="63267"/>
                    </a:lnTo>
                    <a:lnTo>
                      <a:pt x="99877" y="5229"/>
                    </a:lnTo>
                    <a:cubicBezTo>
                      <a:pt x="100457" y="3951"/>
                      <a:pt x="101275" y="2776"/>
                      <a:pt x="102333" y="1705"/>
                    </a:cubicBezTo>
                    <a:cubicBezTo>
                      <a:pt x="103390" y="635"/>
                      <a:pt x="104655" y="66"/>
                      <a:pt x="1061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3E7896-85B9-4508-8715-C98FA6D721B6}"/>
                  </a:ext>
                </a:extLst>
              </p:cNvPr>
              <p:cNvSpPr txBox="1"/>
              <p:nvPr/>
            </p:nvSpPr>
            <p:spPr>
              <a:xfrm>
                <a:off x="1132361" y="5383568"/>
                <a:ext cx="61500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>
                        <a:lumMod val="75000"/>
                      </a:schemeClr>
                    </a:solidFill>
                    <a:latin typeface="Montserrat" panose="00000500000000000000" pitchFamily="2" charset="-52"/>
                  </a:rPr>
                  <a:t>Развертывание у вас в инфраструктуре или в нашем облаке с ролевой моделью доступа</a:t>
                </a:r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0B3992BA-8E82-4D5D-8E7E-7AE05F0CD9DB}"/>
                </a:ext>
              </a:extLst>
            </p:cNvPr>
            <p:cNvGrpSpPr/>
            <p:nvPr/>
          </p:nvGrpSpPr>
          <p:grpSpPr>
            <a:xfrm>
              <a:off x="895486" y="5539603"/>
              <a:ext cx="8721841" cy="1015663"/>
              <a:chOff x="730555" y="5383568"/>
              <a:chExt cx="8721841" cy="1015663"/>
            </a:xfrm>
          </p:grpSpPr>
          <p:sp>
            <p:nvSpPr>
              <p:cNvPr id="26" name="Freeform: Shape 5">
                <a:extLst>
                  <a:ext uri="{FF2B5EF4-FFF2-40B4-BE49-F238E27FC236}">
                    <a16:creationId xmlns:a16="http://schemas.microsoft.com/office/drawing/2014/main" id="{515B3127-DBBF-4C62-8C06-A9277C97096D}"/>
                  </a:ext>
                </a:extLst>
              </p:cNvPr>
              <p:cNvSpPr/>
              <p:nvPr/>
            </p:nvSpPr>
            <p:spPr>
              <a:xfrm>
                <a:off x="730555" y="5760291"/>
                <a:ext cx="274940" cy="262217"/>
              </a:xfrm>
              <a:custGeom>
                <a:avLst/>
                <a:gdLst/>
                <a:ahLst/>
                <a:cxnLst/>
                <a:rect l="l" t="t" r="r" b="b"/>
                <a:pathLst>
                  <a:path w="212255" h="202432">
                    <a:moveTo>
                      <a:pt x="106128" y="0"/>
                    </a:moveTo>
                    <a:cubicBezTo>
                      <a:pt x="107600" y="66"/>
                      <a:pt x="108865" y="635"/>
                      <a:pt x="109922" y="1705"/>
                    </a:cubicBezTo>
                    <a:cubicBezTo>
                      <a:pt x="110980" y="2776"/>
                      <a:pt x="111799" y="3951"/>
                      <a:pt x="112378" y="5229"/>
                    </a:cubicBezTo>
                    <a:lnTo>
                      <a:pt x="141078" y="63267"/>
                    </a:lnTo>
                    <a:lnTo>
                      <a:pt x="205112" y="72579"/>
                    </a:lnTo>
                    <a:cubicBezTo>
                      <a:pt x="206749" y="72808"/>
                      <a:pt x="208322" y="73371"/>
                      <a:pt x="209832" y="74269"/>
                    </a:cubicBezTo>
                    <a:cubicBezTo>
                      <a:pt x="211341" y="75167"/>
                      <a:pt x="212149" y="76560"/>
                      <a:pt x="212255" y="78447"/>
                    </a:cubicBezTo>
                    <a:cubicBezTo>
                      <a:pt x="212221" y="79603"/>
                      <a:pt x="211875" y="80703"/>
                      <a:pt x="211219" y="81747"/>
                    </a:cubicBezTo>
                    <a:cubicBezTo>
                      <a:pt x="210562" y="82792"/>
                      <a:pt x="209802" y="83732"/>
                      <a:pt x="208939" y="84569"/>
                    </a:cubicBezTo>
                    <a:lnTo>
                      <a:pt x="162635" y="129725"/>
                    </a:lnTo>
                    <a:lnTo>
                      <a:pt x="173605" y="193503"/>
                    </a:lnTo>
                    <a:cubicBezTo>
                      <a:pt x="173666" y="193944"/>
                      <a:pt x="173704" y="194370"/>
                      <a:pt x="173717" y="194779"/>
                    </a:cubicBezTo>
                    <a:cubicBezTo>
                      <a:pt x="173730" y="195188"/>
                      <a:pt x="173736" y="195613"/>
                      <a:pt x="173733" y="196054"/>
                    </a:cubicBezTo>
                    <a:cubicBezTo>
                      <a:pt x="173746" y="197771"/>
                      <a:pt x="173337" y="199249"/>
                      <a:pt x="172505" y="200487"/>
                    </a:cubicBezTo>
                    <a:cubicBezTo>
                      <a:pt x="171673" y="201725"/>
                      <a:pt x="170339" y="202374"/>
                      <a:pt x="168503" y="202432"/>
                    </a:cubicBezTo>
                    <a:cubicBezTo>
                      <a:pt x="167605" y="202424"/>
                      <a:pt x="166723" y="202281"/>
                      <a:pt x="165856" y="202002"/>
                    </a:cubicBezTo>
                    <a:cubicBezTo>
                      <a:pt x="164990" y="201723"/>
                      <a:pt x="164171" y="201356"/>
                      <a:pt x="163401" y="200902"/>
                    </a:cubicBezTo>
                    <a:lnTo>
                      <a:pt x="106128" y="170798"/>
                    </a:lnTo>
                    <a:lnTo>
                      <a:pt x="48854" y="200902"/>
                    </a:lnTo>
                    <a:cubicBezTo>
                      <a:pt x="48028" y="201356"/>
                      <a:pt x="47193" y="201723"/>
                      <a:pt x="46351" y="202002"/>
                    </a:cubicBezTo>
                    <a:cubicBezTo>
                      <a:pt x="45509" y="202281"/>
                      <a:pt x="44642" y="202424"/>
                      <a:pt x="43752" y="202432"/>
                    </a:cubicBezTo>
                    <a:cubicBezTo>
                      <a:pt x="41910" y="202374"/>
                      <a:pt x="40555" y="201725"/>
                      <a:pt x="39686" y="200487"/>
                    </a:cubicBezTo>
                    <a:cubicBezTo>
                      <a:pt x="38817" y="199249"/>
                      <a:pt x="38387" y="197771"/>
                      <a:pt x="38395" y="196054"/>
                    </a:cubicBezTo>
                    <a:cubicBezTo>
                      <a:pt x="38397" y="195613"/>
                      <a:pt x="38424" y="195188"/>
                      <a:pt x="38474" y="194779"/>
                    </a:cubicBezTo>
                    <a:cubicBezTo>
                      <a:pt x="38525" y="194370"/>
                      <a:pt x="38583" y="193944"/>
                      <a:pt x="38650" y="193503"/>
                    </a:cubicBezTo>
                    <a:lnTo>
                      <a:pt x="49620" y="129725"/>
                    </a:lnTo>
                    <a:lnTo>
                      <a:pt x="3189" y="84569"/>
                    </a:lnTo>
                    <a:cubicBezTo>
                      <a:pt x="2386" y="83732"/>
                      <a:pt x="1664" y="82792"/>
                      <a:pt x="1020" y="81747"/>
                    </a:cubicBezTo>
                    <a:cubicBezTo>
                      <a:pt x="377" y="80703"/>
                      <a:pt x="37" y="79603"/>
                      <a:pt x="0" y="78447"/>
                    </a:cubicBezTo>
                    <a:cubicBezTo>
                      <a:pt x="98" y="76560"/>
                      <a:pt x="890" y="75167"/>
                      <a:pt x="2376" y="74269"/>
                    </a:cubicBezTo>
                    <a:cubicBezTo>
                      <a:pt x="3861" y="73371"/>
                      <a:pt x="5450" y="72808"/>
                      <a:pt x="7143" y="72579"/>
                    </a:cubicBezTo>
                    <a:lnTo>
                      <a:pt x="71177" y="63267"/>
                    </a:lnTo>
                    <a:lnTo>
                      <a:pt x="99877" y="5229"/>
                    </a:lnTo>
                    <a:cubicBezTo>
                      <a:pt x="100457" y="3951"/>
                      <a:pt x="101275" y="2776"/>
                      <a:pt x="102333" y="1705"/>
                    </a:cubicBezTo>
                    <a:cubicBezTo>
                      <a:pt x="103390" y="635"/>
                      <a:pt x="104655" y="66"/>
                      <a:pt x="1061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3F91F5-ECFD-4756-BCE6-2D6B8F50D80A}"/>
                  </a:ext>
                </a:extLst>
              </p:cNvPr>
              <p:cNvSpPr txBox="1"/>
              <p:nvPr/>
            </p:nvSpPr>
            <p:spPr>
              <a:xfrm>
                <a:off x="1132361" y="5383568"/>
                <a:ext cx="832003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>
                        <a:lumMod val="75000"/>
                      </a:schemeClr>
                    </a:solidFill>
                    <a:latin typeface="Montserrat" panose="00000500000000000000" pitchFamily="2" charset="-52"/>
                  </a:rPr>
                  <a:t>«ЦТФ» является </a:t>
                </a:r>
                <a:r>
                  <a:rPr lang="ru-RU" sz="2000" b="1" dirty="0">
                    <a:solidFill>
                      <a:schemeClr val="bg1">
                        <a:lumMod val="75000"/>
                      </a:schemeClr>
                    </a:solidFill>
                    <a:latin typeface="Montserrat" panose="00000500000000000000" pitchFamily="2" charset="-52"/>
                  </a:rPr>
                  <a:t>резидентом «Сколково», </a:t>
                </a:r>
                <a:r>
                  <a:rPr lang="ru-RU" sz="2000" dirty="0">
                    <a:solidFill>
                      <a:schemeClr val="bg1">
                        <a:lumMod val="75000"/>
                      </a:schemeClr>
                    </a:solidFill>
                    <a:latin typeface="Montserrat" panose="00000500000000000000" pitchFamily="2" charset="-52"/>
                  </a:rPr>
                  <a:t>что подтверждает инновационный характер нашей разработки и открывает доступ к лучшим исследовательским ресурсам</a:t>
                </a:r>
              </a:p>
            </p:txBody>
          </p:sp>
        </p:grp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2F77819-400A-429E-9F43-C5017BE622E6}"/>
              </a:ext>
            </a:extLst>
          </p:cNvPr>
          <p:cNvGrpSpPr/>
          <p:nvPr/>
        </p:nvGrpSpPr>
        <p:grpSpPr>
          <a:xfrm>
            <a:off x="799900" y="6908722"/>
            <a:ext cx="8320035" cy="1722697"/>
            <a:chOff x="827196" y="6908722"/>
            <a:chExt cx="8320035" cy="1722697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3C179DFF-E69F-458B-8080-188D8A948484}"/>
                </a:ext>
              </a:extLst>
            </p:cNvPr>
            <p:cNvGrpSpPr/>
            <p:nvPr/>
          </p:nvGrpSpPr>
          <p:grpSpPr>
            <a:xfrm>
              <a:off x="827196" y="6908722"/>
              <a:ext cx="8320035" cy="1722697"/>
              <a:chOff x="11325513" y="5189955"/>
              <a:chExt cx="8320035" cy="172269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016F62-CC9B-4F4F-8844-94F6D7125696}"/>
                  </a:ext>
                </a:extLst>
              </p:cNvPr>
              <p:cNvSpPr txBox="1"/>
              <p:nvPr/>
            </p:nvSpPr>
            <p:spPr>
              <a:xfrm>
                <a:off x="12368867" y="5189955"/>
                <a:ext cx="57521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solidFill>
                      <a:schemeClr val="bg1"/>
                    </a:solidFill>
                    <a:latin typeface="Montserrat" pitchFamily="2" charset="-52"/>
                    <a:ea typeface="Roboto" panose="02000000000000000000" pitchFamily="2" charset="0"/>
                    <a:cs typeface="Open Sans" panose="020B0606030504020204" pitchFamily="34" charset="0"/>
                  </a:rPr>
                  <a:t>Наше видение будущего – </a:t>
                </a:r>
              </a:p>
              <a:p>
                <a:r>
                  <a:rPr lang="ru-RU" sz="2400" b="1" dirty="0">
                    <a:solidFill>
                      <a:schemeClr val="bg1"/>
                    </a:solidFill>
                    <a:latin typeface="Montserrat" pitchFamily="2" charset="-52"/>
                    <a:ea typeface="Roboto" panose="02000000000000000000" pitchFamily="2" charset="0"/>
                    <a:cs typeface="Open Sans" panose="020B0606030504020204" pitchFamily="34" charset="0"/>
                  </a:rPr>
                  <a:t>это интеллектуальные прогнозы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C1DB704-DDAD-43AA-98B9-CAD5BA005D83}"/>
                  </a:ext>
                </a:extLst>
              </p:cNvPr>
              <p:cNvSpPr txBox="1"/>
              <p:nvPr/>
            </p:nvSpPr>
            <p:spPr>
              <a:xfrm>
                <a:off x="11325513" y="6204766"/>
                <a:ext cx="832003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60000"/>
                <a:r>
                  <a:rPr lang="ru-RU" sz="2000" b="0" i="0" dirty="0">
                    <a:solidFill>
                      <a:schemeClr val="bg1">
                        <a:lumMod val="75000"/>
                      </a:schemeClr>
                    </a:solidFill>
                    <a:effectLst/>
                    <a:latin typeface="Montserrat" panose="00000500000000000000" pitchFamily="2" charset="-52"/>
                  </a:rPr>
                  <a:t>Мы активно развиваем </a:t>
                </a:r>
                <a:r>
                  <a:rPr lang="ru-RU" sz="2000" b="1" i="0" dirty="0">
                    <a:solidFill>
                      <a:schemeClr val="bg1">
                        <a:lumMod val="75000"/>
                      </a:schemeClr>
                    </a:solidFill>
                    <a:effectLst/>
                    <a:latin typeface="Montserrat" panose="00000500000000000000" pitchFamily="2" charset="-52"/>
                  </a:rPr>
                  <a:t>модуль предиктивной аналитики </a:t>
                </a:r>
                <a:endParaRPr lang="en-US" sz="2000" b="1" i="0" dirty="0">
                  <a:solidFill>
                    <a:schemeClr val="bg1">
                      <a:lumMod val="75000"/>
                    </a:schemeClr>
                  </a:solidFill>
                  <a:effectLst/>
                  <a:latin typeface="Montserrat" panose="00000500000000000000" pitchFamily="2" charset="-52"/>
                </a:endParaRPr>
              </a:p>
              <a:p>
                <a:pPr defTabSz="360000"/>
                <a:r>
                  <a:rPr lang="ru-RU" sz="2000" b="1" i="0" dirty="0">
                    <a:solidFill>
                      <a:schemeClr val="bg1">
                        <a:lumMod val="75000"/>
                      </a:schemeClr>
                    </a:solidFill>
                    <a:effectLst/>
                    <a:latin typeface="Montserrat" panose="00000500000000000000" pitchFamily="2" charset="-52"/>
                  </a:rPr>
                  <a:t>на базе </a:t>
                </a:r>
                <a:r>
                  <a:rPr lang="en-US" sz="2000" b="1" i="0" dirty="0">
                    <a:solidFill>
                      <a:schemeClr val="bg1">
                        <a:lumMod val="75000"/>
                      </a:schemeClr>
                    </a:solidFill>
                    <a:effectLst/>
                    <a:latin typeface="Montserrat" panose="00000500000000000000" pitchFamily="2" charset="-52"/>
                  </a:rPr>
                  <a:t>AI</a:t>
                </a:r>
                <a:endParaRPr lang="ru-RU" sz="2000" spc="-150" dirty="0">
                  <a:solidFill>
                    <a:schemeClr val="bg1">
                      <a:lumMod val="75000"/>
                    </a:schemeClr>
                  </a:solidFill>
                  <a:highlight>
                    <a:srgbClr val="FFFF00"/>
                  </a:highlight>
                  <a:latin typeface="Montserrat" panose="00000500000000000000" pitchFamily="2" charset="-52"/>
                  <a:ea typeface="Roboto Light" panose="02000000000000000000" pitchFamily="2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6" name="Freeform: Shape 111">
                <a:extLst>
                  <a:ext uri="{FF2B5EF4-FFF2-40B4-BE49-F238E27FC236}">
                    <a16:creationId xmlns:a16="http://schemas.microsoft.com/office/drawing/2014/main" id="{9D40BF9B-4100-4D77-BE36-D19F66DE5F3D}"/>
                  </a:ext>
                </a:extLst>
              </p:cNvPr>
              <p:cNvSpPr/>
              <p:nvPr/>
            </p:nvSpPr>
            <p:spPr>
              <a:xfrm>
                <a:off x="11535738" y="5301439"/>
                <a:ext cx="608328" cy="608326"/>
              </a:xfrm>
              <a:custGeom>
                <a:avLst/>
                <a:gdLst/>
                <a:ahLst/>
                <a:cxnLst/>
                <a:rect l="l" t="t" r="r" b="b"/>
                <a:pathLst>
                  <a:path w="195927" h="195927">
                    <a:moveTo>
                      <a:pt x="97964" y="0"/>
                    </a:moveTo>
                    <a:cubicBezTo>
                      <a:pt x="116200" y="208"/>
                      <a:pt x="132679" y="4667"/>
                      <a:pt x="147399" y="13379"/>
                    </a:cubicBezTo>
                    <a:cubicBezTo>
                      <a:pt x="162120" y="22090"/>
                      <a:pt x="173837" y="33807"/>
                      <a:pt x="182548" y="48528"/>
                    </a:cubicBezTo>
                    <a:cubicBezTo>
                      <a:pt x="191260" y="63248"/>
                      <a:pt x="195719" y="79727"/>
                      <a:pt x="195927" y="97963"/>
                    </a:cubicBezTo>
                    <a:cubicBezTo>
                      <a:pt x="195719" y="116199"/>
                      <a:pt x="191260" y="132677"/>
                      <a:pt x="182548" y="147398"/>
                    </a:cubicBezTo>
                    <a:cubicBezTo>
                      <a:pt x="173837" y="162119"/>
                      <a:pt x="162120" y="173836"/>
                      <a:pt x="147399" y="182547"/>
                    </a:cubicBezTo>
                    <a:cubicBezTo>
                      <a:pt x="132679" y="191259"/>
                      <a:pt x="116200" y="195719"/>
                      <a:pt x="97964" y="195927"/>
                    </a:cubicBezTo>
                    <a:cubicBezTo>
                      <a:pt x="79728" y="195719"/>
                      <a:pt x="63250" y="191259"/>
                      <a:pt x="48529" y="182547"/>
                    </a:cubicBezTo>
                    <a:cubicBezTo>
                      <a:pt x="33808" y="173836"/>
                      <a:pt x="22091" y="162119"/>
                      <a:pt x="13380" y="147398"/>
                    </a:cubicBezTo>
                    <a:cubicBezTo>
                      <a:pt x="4668" y="132677"/>
                      <a:pt x="208" y="116199"/>
                      <a:pt x="0" y="97963"/>
                    </a:cubicBezTo>
                    <a:cubicBezTo>
                      <a:pt x="208" y="79727"/>
                      <a:pt x="4668" y="63248"/>
                      <a:pt x="13380" y="48528"/>
                    </a:cubicBezTo>
                    <a:cubicBezTo>
                      <a:pt x="22091" y="33807"/>
                      <a:pt x="33808" y="22090"/>
                      <a:pt x="48529" y="13379"/>
                    </a:cubicBezTo>
                    <a:cubicBezTo>
                      <a:pt x="63250" y="4667"/>
                      <a:pt x="79728" y="208"/>
                      <a:pt x="979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</p:grp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F1C0145-9B2C-4C9F-8408-C07F32945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437" y="7119424"/>
              <a:ext cx="382296" cy="382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758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-84510" y="941040"/>
            <a:ext cx="16898698" cy="8464219"/>
          </a:xfrm>
          <a:custGeom>
            <a:avLst/>
            <a:gdLst>
              <a:gd name="connsiteX0" fmla="*/ 0 w 16814188"/>
              <a:gd name="connsiteY0" fmla="*/ 0 h 7850188"/>
              <a:gd name="connsiteX1" fmla="*/ 12889095 w 16814188"/>
              <a:gd name="connsiteY1" fmla="*/ 0 h 7850188"/>
              <a:gd name="connsiteX2" fmla="*/ 16814188 w 16814188"/>
              <a:gd name="connsiteY2" fmla="*/ 3925095 h 7850188"/>
              <a:gd name="connsiteX3" fmla="*/ 12889095 w 16814188"/>
              <a:gd name="connsiteY3" fmla="*/ 7850188 h 7850188"/>
              <a:gd name="connsiteX4" fmla="*/ 0 w 16814188"/>
              <a:gd name="connsiteY4" fmla="*/ 7850188 h 7850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4188" h="7850188">
                <a:moveTo>
                  <a:pt x="0" y="0"/>
                </a:moveTo>
                <a:lnTo>
                  <a:pt x="12889095" y="0"/>
                </a:lnTo>
                <a:cubicBezTo>
                  <a:pt x="15056863" y="0"/>
                  <a:pt x="16814188" y="1757324"/>
                  <a:pt x="16814188" y="3925095"/>
                </a:cubicBezTo>
                <a:cubicBezTo>
                  <a:pt x="16814188" y="6092864"/>
                  <a:pt x="15056863" y="7850188"/>
                  <a:pt x="12889095" y="7850188"/>
                </a:cubicBezTo>
                <a:lnTo>
                  <a:pt x="0" y="785018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C2E98BF-A28C-41CF-AB29-7E6205A9E7F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2" b="12"/>
          <a:stretch>
            <a:fillRect/>
          </a:stretch>
        </p:blipFill>
        <p:spPr>
          <a:xfrm>
            <a:off x="8364839" y="2618516"/>
            <a:ext cx="3774788" cy="37738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CF911B-C763-48B1-B108-6D9B5EFC6D89}"/>
              </a:ext>
            </a:extLst>
          </p:cNvPr>
          <p:cNvSpPr txBox="1"/>
          <p:nvPr/>
        </p:nvSpPr>
        <p:spPr>
          <a:xfrm>
            <a:off x="798811" y="2909825"/>
            <a:ext cx="4577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/>
            <a:r>
              <a:rPr lang="ru-RU" sz="2000" dirty="0">
                <a:solidFill>
                  <a:schemeClr val="bg2"/>
                </a:solidFill>
                <a:latin typeface="Montserrat" panose="00000500000000000000" pitchFamily="2" charset="-52"/>
              </a:rPr>
              <a:t>Не адаптируйтесь к будущему – создайте его вместе с нами!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189" y="1680491"/>
            <a:ext cx="69053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>
                <a:solidFill>
                  <a:schemeClr val="bg2"/>
                </a:solidFill>
                <a:latin typeface="Montserrat Black" pitchFamily="2" charset="-52"/>
                <a:ea typeface="Roboto Black" panose="02000000000000000000" pitchFamily="2" charset="0"/>
                <a:cs typeface="Open Sans Light" panose="020B0306030504020204" pitchFamily="34" charset="0"/>
              </a:rPr>
              <a:t>КОНТАКТЫ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5DA418D-8AA2-4B13-BE2B-A4292B252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5" y="5132779"/>
            <a:ext cx="502527" cy="502527"/>
          </a:xfrm>
          <a:prstGeom prst="rect">
            <a:avLst/>
          </a:prstGeom>
        </p:spPr>
      </p:pic>
      <p:sp>
        <p:nvSpPr>
          <p:cNvPr id="26" name="Прямоугольник 25">
            <a:hlinkClick r:id="rId5"/>
            <a:extLst>
              <a:ext uri="{FF2B5EF4-FFF2-40B4-BE49-F238E27FC236}">
                <a16:creationId xmlns:a16="http://schemas.microsoft.com/office/drawing/2014/main" id="{8D4077E5-D771-4E70-99A5-AF1C9AA9A01B}"/>
              </a:ext>
            </a:extLst>
          </p:cNvPr>
          <p:cNvSpPr/>
          <p:nvPr/>
        </p:nvSpPr>
        <p:spPr>
          <a:xfrm>
            <a:off x="1500803" y="5135501"/>
            <a:ext cx="3857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info</a:t>
            </a:r>
            <a:r>
              <a:rPr lang="ru-RU" sz="2400" b="1" dirty="0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@</a:t>
            </a:r>
            <a:r>
              <a:rPr lang="en-US" sz="2400" b="1" dirty="0" err="1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technodar.group</a:t>
            </a:r>
            <a:endParaRPr lang="ru-RU" sz="2400" b="1" dirty="0">
              <a:solidFill>
                <a:schemeClr val="bg2"/>
              </a:solidFill>
              <a:latin typeface="Montserrat" panose="00000500000000000000" pitchFamily="2" charset="-52"/>
              <a:cs typeface="Wix Madefor Text" panose="020B0503020203020203" pitchFamily="34" charset="-52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B3A246-407C-4333-90C0-CC598CCCC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9" y="4329117"/>
            <a:ext cx="467696" cy="467696"/>
          </a:xfrm>
          <a:prstGeom prst="rect">
            <a:avLst/>
          </a:prstGeom>
        </p:spPr>
      </p:pic>
      <p:sp>
        <p:nvSpPr>
          <p:cNvPr id="24" name="Прямоугольник 23">
            <a:hlinkClick r:id="rId7"/>
            <a:extLst>
              <a:ext uri="{FF2B5EF4-FFF2-40B4-BE49-F238E27FC236}">
                <a16:creationId xmlns:a16="http://schemas.microsoft.com/office/drawing/2014/main" id="{99667D83-9AC3-472F-8138-FDA5648CE9E1}"/>
              </a:ext>
            </a:extLst>
          </p:cNvPr>
          <p:cNvSpPr/>
          <p:nvPr/>
        </p:nvSpPr>
        <p:spPr>
          <a:xfrm>
            <a:off x="1500803" y="4332133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8 800 250-00-16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196A763-6272-437D-A569-63FC76B409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7" y="5940244"/>
            <a:ext cx="458915" cy="458915"/>
          </a:xfrm>
          <a:prstGeom prst="rect">
            <a:avLst/>
          </a:prstGeom>
        </p:spPr>
      </p:pic>
      <p:sp>
        <p:nvSpPr>
          <p:cNvPr id="22" name="Прямоугольник 21">
            <a:hlinkClick r:id="rId9"/>
            <a:extLst>
              <a:ext uri="{FF2B5EF4-FFF2-40B4-BE49-F238E27FC236}">
                <a16:creationId xmlns:a16="http://schemas.microsoft.com/office/drawing/2014/main" id="{5E3D1A93-9326-44C3-B868-BE4FB27CDBE2}"/>
              </a:ext>
            </a:extLst>
          </p:cNvPr>
          <p:cNvSpPr/>
          <p:nvPr/>
        </p:nvSpPr>
        <p:spPr>
          <a:xfrm>
            <a:off x="1500803" y="5938869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https://</a:t>
            </a:r>
            <a:r>
              <a:rPr lang="en-US" sz="2400" b="1" dirty="0" err="1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technodar</a:t>
            </a:r>
            <a:r>
              <a:rPr lang="ru-RU" sz="2400" b="1" dirty="0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.</a:t>
            </a:r>
            <a:r>
              <a:rPr lang="en-US" sz="2400" b="1" dirty="0">
                <a:solidFill>
                  <a:schemeClr val="bg2"/>
                </a:solidFill>
                <a:latin typeface="Montserrat" panose="00000500000000000000" pitchFamily="2" charset="-52"/>
                <a:cs typeface="Wix Madefor Text" panose="020B0503020203020203" pitchFamily="34" charset="-52"/>
              </a:rPr>
              <a:t>group</a:t>
            </a:r>
            <a:endParaRPr lang="ru-RU" sz="2400" b="1" dirty="0">
              <a:solidFill>
                <a:schemeClr val="bg2"/>
              </a:solidFill>
              <a:latin typeface="Montserrat" panose="00000500000000000000" pitchFamily="2" charset="-52"/>
              <a:cs typeface="Wix Madefor Text" panose="020B0503020203020203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B96CF-9F14-40BF-9340-353616A5E8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5" y="7148967"/>
            <a:ext cx="1420359" cy="14203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07C21C-400D-4626-BF71-2F4CC74E0697}"/>
              </a:ext>
            </a:extLst>
          </p:cNvPr>
          <p:cNvSpPr txBox="1"/>
          <p:nvPr/>
        </p:nvSpPr>
        <p:spPr>
          <a:xfrm>
            <a:off x="2417153" y="7476175"/>
            <a:ext cx="457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/>
            <a:r>
              <a:rPr lang="ru-RU" sz="2400" b="1" dirty="0">
                <a:solidFill>
                  <a:schemeClr val="bg2"/>
                </a:solidFill>
                <a:latin typeface="Montserrat" panose="00000500000000000000" pitchFamily="2" charset="-52"/>
              </a:rPr>
              <a:t>Владислав Соколов</a:t>
            </a:r>
          </a:p>
          <a:p>
            <a:pPr defTabSz="360000"/>
            <a:r>
              <a:rPr lang="ru-RU" sz="2000" dirty="0">
                <a:solidFill>
                  <a:schemeClr val="bg2"/>
                </a:solidFill>
                <a:latin typeface="Montserrat" panose="00000500000000000000" pitchFamily="2" charset="-52"/>
              </a:rPr>
              <a:t>Бизнес-аналитик ГК </a:t>
            </a:r>
            <a:r>
              <a:rPr lang="ru-RU" sz="2000" dirty="0" err="1">
                <a:solidFill>
                  <a:schemeClr val="bg2"/>
                </a:solidFill>
                <a:latin typeface="Montserrat" panose="00000500000000000000" pitchFamily="2" charset="-52"/>
              </a:rPr>
              <a:t>Технодар</a:t>
            </a:r>
            <a:endParaRPr lang="ru-RU" sz="2000" dirty="0">
              <a:solidFill>
                <a:schemeClr val="bg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73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E6D8429-F91B-41EF-B346-14D6F4959D9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r="4779"/>
          <a:stretch>
            <a:fillRect/>
          </a:stretch>
        </p:blipFill>
        <p:spPr>
          <a:xfrm>
            <a:off x="3752850" y="735013"/>
            <a:ext cx="2876550" cy="2876550"/>
          </a:xfrm>
          <a:prstGeom prst="round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CC39D89-DFD6-4485-A17A-8BE88CA347E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r="2239"/>
          <a:stretch>
            <a:fillRect/>
          </a:stretch>
        </p:blipFill>
        <p:spPr>
          <a:xfrm>
            <a:off x="6724650" y="3706019"/>
            <a:ext cx="2876550" cy="2876550"/>
          </a:xfrm>
          <a:prstGeom prst="round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05696" y="2552787"/>
            <a:ext cx="6054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  <a:cs typeface="Mongolian Baiti" panose="03000500000000000000" pitchFamily="66" charset="0"/>
              </a:rPr>
              <a:t>Мы преобразуем традиционные методы управления промышленными объектами через внедрение цифровых инструментов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605696" y="1333025"/>
            <a:ext cx="5679416" cy="7141773"/>
            <a:chOff x="11219913" y="976408"/>
            <a:chExt cx="5679416" cy="7141773"/>
          </a:xfrm>
        </p:grpSpPr>
        <p:sp>
          <p:nvSpPr>
            <p:cNvPr id="14" name="TextBox 13"/>
            <p:cNvSpPr txBox="1"/>
            <p:nvPr/>
          </p:nvSpPr>
          <p:spPr>
            <a:xfrm>
              <a:off x="11219913" y="4332529"/>
              <a:ext cx="567941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60000"/>
              <a:r>
                <a:rPr lang="ru-RU" sz="24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  <a:cs typeface="Mongolian Baiti" panose="03000500000000000000" pitchFamily="66" charset="0"/>
                </a:rPr>
                <a:t>Мы предоставляем комплексные решения на базе автоматизации, аналитики, искусственного интеллекта </a:t>
              </a:r>
              <a:endParaRPr lang="en-US" sz="24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  <a:cs typeface="Mongolian Baiti" panose="03000500000000000000" pitchFamily="66" charset="0"/>
              </a:endParaRPr>
            </a:p>
            <a:p>
              <a:pPr defTabSz="360000"/>
              <a:r>
                <a:rPr lang="ru-RU" sz="24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  <a:cs typeface="Mongolian Baiti" panose="03000500000000000000" pitchFamily="66" charset="0"/>
                </a:rPr>
                <a:t>и промышленного интернета вещей (</a:t>
              </a:r>
              <a:r>
                <a:rPr lang="ru-RU" sz="2400" dirty="0" err="1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  <a:cs typeface="Mongolian Baiti" panose="03000500000000000000" pitchFamily="66" charset="0"/>
                </a:rPr>
                <a:t>IIoT</a:t>
              </a:r>
              <a:r>
                <a:rPr lang="ru-RU" sz="24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  <a:cs typeface="Mongolian Baiti" panose="03000500000000000000" pitchFamily="66" charset="0"/>
                </a:rPr>
                <a:t>), помогая предприятиям повысить эффективность, снизить затраты и улучшить контроль над процессами.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19913" y="976408"/>
              <a:ext cx="4262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Montserrat" pitchFamily="2" charset="-52"/>
                  <a:ea typeface="Roboto" panose="02000000000000000000" pitchFamily="2" charset="0"/>
                  <a:cs typeface="Open Sans" panose="020B0606030504020204" pitchFamily="34" charset="0"/>
                </a:rPr>
                <a:t>Передовые технологии для оптимизации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D0AED71-08F8-44E2-AB44-9A75BC8088F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r="1240"/>
          <a:stretch>
            <a:fillRect/>
          </a:stretch>
        </p:blipFill>
        <p:spPr>
          <a:xfrm>
            <a:off x="3752850" y="3706019"/>
            <a:ext cx="2876550" cy="2876550"/>
          </a:xfrm>
          <a:prstGeom prst="round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3FF67F0-8D7D-42BD-B3AA-67C9C93FAA3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417"/>
          <a:stretch>
            <a:fillRect/>
          </a:stretch>
        </p:blipFill>
        <p:spPr>
          <a:xfrm>
            <a:off x="3752850" y="6677819"/>
            <a:ext cx="2876550" cy="2876550"/>
          </a:xfrm>
          <a:prstGeom prst="round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E9B49D2-247D-424C-A80A-A4A73DA26E3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r="382"/>
          <a:stretch>
            <a:fillRect/>
          </a:stretch>
        </p:blipFill>
        <p:spPr>
          <a:xfrm>
            <a:off x="752475" y="3754438"/>
            <a:ext cx="2876550" cy="2876550"/>
          </a:xfrm>
          <a:prstGeom prst="round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C50B3F9-6274-40D5-AE23-B3F34EFA359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734219"/>
            <a:ext cx="2876550" cy="287655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20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>
            <a:extLst>
              <a:ext uri="{FF2B5EF4-FFF2-40B4-BE49-F238E27FC236}">
                <a16:creationId xmlns:a16="http://schemas.microsoft.com/office/drawing/2014/main" id="{EA89D3A6-0E2E-4E49-8364-7A2678A3CD1C}"/>
              </a:ext>
            </a:extLst>
          </p:cNvPr>
          <p:cNvSpPr>
            <a:spLocks/>
          </p:cNvSpPr>
          <p:nvPr/>
        </p:nvSpPr>
        <p:spPr bwMode="auto">
          <a:xfrm>
            <a:off x="1442220" y="2945528"/>
            <a:ext cx="15403560" cy="6399212"/>
          </a:xfrm>
          <a:custGeom>
            <a:avLst/>
            <a:gdLst>
              <a:gd name="T0" fmla="*/ 19956 w 21960"/>
              <a:gd name="T1" fmla="*/ 42 h 9123"/>
              <a:gd name="T2" fmla="*/ 20603 w 21960"/>
              <a:gd name="T3" fmla="*/ 234 h 9123"/>
              <a:gd name="T4" fmla="*/ 21124 w 21960"/>
              <a:gd name="T5" fmla="*/ 553 h 9123"/>
              <a:gd name="T6" fmla="*/ 21521 w 21960"/>
              <a:gd name="T7" fmla="*/ 972 h 9123"/>
              <a:gd name="T8" fmla="*/ 21784 w 21960"/>
              <a:gd name="T9" fmla="*/ 1446 h 9123"/>
              <a:gd name="T10" fmla="*/ 21911 w 21960"/>
              <a:gd name="T11" fmla="*/ 1860 h 9123"/>
              <a:gd name="T12" fmla="*/ 21959 w 21960"/>
              <a:gd name="T13" fmla="*/ 2289 h 9123"/>
              <a:gd name="T14" fmla="*/ 21933 w 21960"/>
              <a:gd name="T15" fmla="*/ 2719 h 9123"/>
              <a:gd name="T16" fmla="*/ 21828 w 21960"/>
              <a:gd name="T17" fmla="*/ 3138 h 9123"/>
              <a:gd name="T18" fmla="*/ 21611 w 21960"/>
              <a:gd name="T19" fmla="*/ 3594 h 9123"/>
              <a:gd name="T20" fmla="*/ 21250 w 21960"/>
              <a:gd name="T21" fmla="*/ 4036 h 9123"/>
              <a:gd name="T22" fmla="*/ 20765 w 21960"/>
              <a:gd name="T23" fmla="*/ 4387 h 9123"/>
              <a:gd name="T24" fmla="*/ 20154 w 21960"/>
              <a:gd name="T25" fmla="*/ 4617 h 9123"/>
              <a:gd name="T26" fmla="*/ 19417 w 21960"/>
              <a:gd name="T27" fmla="*/ 4701 h 9123"/>
              <a:gd name="T28" fmla="*/ 1978 w 21960"/>
              <a:gd name="T29" fmla="*/ 4754 h 9123"/>
              <a:gd name="T30" fmla="*/ 1414 w 21960"/>
              <a:gd name="T31" fmla="*/ 4940 h 9123"/>
              <a:gd name="T32" fmla="*/ 963 w 21960"/>
              <a:gd name="T33" fmla="*/ 5235 h 9123"/>
              <a:gd name="T34" fmla="*/ 626 w 21960"/>
              <a:gd name="T35" fmla="*/ 5614 h 9123"/>
              <a:gd name="T36" fmla="*/ 413 w 21960"/>
              <a:gd name="T37" fmla="*/ 6026 h 9123"/>
              <a:gd name="T38" fmla="*/ 310 w 21960"/>
              <a:gd name="T39" fmla="*/ 6393 h 9123"/>
              <a:gd name="T40" fmla="*/ 277 w 21960"/>
              <a:gd name="T41" fmla="*/ 6773 h 9123"/>
              <a:gd name="T42" fmla="*/ 310 w 21960"/>
              <a:gd name="T43" fmla="*/ 7152 h 9123"/>
              <a:gd name="T44" fmla="*/ 413 w 21960"/>
              <a:gd name="T45" fmla="*/ 7521 h 9123"/>
              <a:gd name="T46" fmla="*/ 626 w 21960"/>
              <a:gd name="T47" fmla="*/ 7931 h 9123"/>
              <a:gd name="T48" fmla="*/ 963 w 21960"/>
              <a:gd name="T49" fmla="*/ 8311 h 9123"/>
              <a:gd name="T50" fmla="*/ 1414 w 21960"/>
              <a:gd name="T51" fmla="*/ 8605 h 9123"/>
              <a:gd name="T52" fmla="*/ 1979 w 21960"/>
              <a:gd name="T53" fmla="*/ 8792 h 9123"/>
              <a:gd name="T54" fmla="*/ 21499 w 21960"/>
              <a:gd name="T55" fmla="*/ 8846 h 9123"/>
              <a:gd name="T56" fmla="*/ 2012 w 21960"/>
              <a:gd name="T57" fmla="*/ 9081 h 9123"/>
              <a:gd name="T58" fmla="*/ 1363 w 21960"/>
              <a:gd name="T59" fmla="*/ 8889 h 9123"/>
              <a:gd name="T60" fmla="*/ 839 w 21960"/>
              <a:gd name="T61" fmla="*/ 8570 h 9123"/>
              <a:gd name="T62" fmla="*/ 441 w 21960"/>
              <a:gd name="T63" fmla="*/ 8151 h 9123"/>
              <a:gd name="T64" fmla="*/ 177 w 21960"/>
              <a:gd name="T65" fmla="*/ 7677 h 9123"/>
              <a:gd name="T66" fmla="*/ 51 w 21960"/>
              <a:gd name="T67" fmla="*/ 7263 h 9123"/>
              <a:gd name="T68" fmla="*/ 1 w 21960"/>
              <a:gd name="T69" fmla="*/ 6834 h 9123"/>
              <a:gd name="T70" fmla="*/ 29 w 21960"/>
              <a:gd name="T71" fmla="*/ 6404 h 9123"/>
              <a:gd name="T72" fmla="*/ 133 w 21960"/>
              <a:gd name="T73" fmla="*/ 5985 h 9123"/>
              <a:gd name="T74" fmla="*/ 351 w 21960"/>
              <a:gd name="T75" fmla="*/ 5529 h 9123"/>
              <a:gd name="T76" fmla="*/ 712 w 21960"/>
              <a:gd name="T77" fmla="*/ 5087 h 9123"/>
              <a:gd name="T78" fmla="*/ 1200 w 21960"/>
              <a:gd name="T79" fmla="*/ 4736 h 9123"/>
              <a:gd name="T80" fmla="*/ 1813 w 21960"/>
              <a:gd name="T81" fmla="*/ 4506 h 9123"/>
              <a:gd name="T82" fmla="*/ 2553 w 21960"/>
              <a:gd name="T83" fmla="*/ 4422 h 9123"/>
              <a:gd name="T84" fmla="*/ 19989 w 21960"/>
              <a:gd name="T85" fmla="*/ 4369 h 9123"/>
              <a:gd name="T86" fmla="*/ 20550 w 21960"/>
              <a:gd name="T87" fmla="*/ 4183 h 9123"/>
              <a:gd name="T88" fmla="*/ 20999 w 21960"/>
              <a:gd name="T89" fmla="*/ 3888 h 9123"/>
              <a:gd name="T90" fmla="*/ 21336 w 21960"/>
              <a:gd name="T91" fmla="*/ 3509 h 9123"/>
              <a:gd name="T92" fmla="*/ 21548 w 21960"/>
              <a:gd name="T93" fmla="*/ 3098 h 9123"/>
              <a:gd name="T94" fmla="*/ 21650 w 21960"/>
              <a:gd name="T95" fmla="*/ 2730 h 9123"/>
              <a:gd name="T96" fmla="*/ 21683 w 21960"/>
              <a:gd name="T97" fmla="*/ 2350 h 9123"/>
              <a:gd name="T98" fmla="*/ 21650 w 21960"/>
              <a:gd name="T99" fmla="*/ 1971 h 9123"/>
              <a:gd name="T100" fmla="*/ 21548 w 21960"/>
              <a:gd name="T101" fmla="*/ 1602 h 9123"/>
              <a:gd name="T102" fmla="*/ 21336 w 21960"/>
              <a:gd name="T103" fmla="*/ 1192 h 9123"/>
              <a:gd name="T104" fmla="*/ 20999 w 21960"/>
              <a:gd name="T105" fmla="*/ 812 h 9123"/>
              <a:gd name="T106" fmla="*/ 20550 w 21960"/>
              <a:gd name="T107" fmla="*/ 518 h 9123"/>
              <a:gd name="T108" fmla="*/ 19989 w 21960"/>
              <a:gd name="T109" fmla="*/ 331 h 9123"/>
              <a:gd name="T110" fmla="*/ 490 w 21960"/>
              <a:gd name="T111" fmla="*/ 277 h 9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1960" h="9123">
                <a:moveTo>
                  <a:pt x="490" y="0"/>
                </a:moveTo>
                <a:lnTo>
                  <a:pt x="19417" y="0"/>
                </a:lnTo>
                <a:lnTo>
                  <a:pt x="19529" y="1"/>
                </a:lnTo>
                <a:lnTo>
                  <a:pt x="19640" y="7"/>
                </a:lnTo>
                <a:lnTo>
                  <a:pt x="19748" y="15"/>
                </a:lnTo>
                <a:lnTo>
                  <a:pt x="19853" y="27"/>
                </a:lnTo>
                <a:lnTo>
                  <a:pt x="19956" y="42"/>
                </a:lnTo>
                <a:lnTo>
                  <a:pt x="20056" y="62"/>
                </a:lnTo>
                <a:lnTo>
                  <a:pt x="20154" y="84"/>
                </a:lnTo>
                <a:lnTo>
                  <a:pt x="20248" y="107"/>
                </a:lnTo>
                <a:lnTo>
                  <a:pt x="20340" y="134"/>
                </a:lnTo>
                <a:lnTo>
                  <a:pt x="20431" y="166"/>
                </a:lnTo>
                <a:lnTo>
                  <a:pt x="20518" y="199"/>
                </a:lnTo>
                <a:lnTo>
                  <a:pt x="20603" y="234"/>
                </a:lnTo>
                <a:lnTo>
                  <a:pt x="20685" y="273"/>
                </a:lnTo>
                <a:lnTo>
                  <a:pt x="20765" y="314"/>
                </a:lnTo>
                <a:lnTo>
                  <a:pt x="20841" y="356"/>
                </a:lnTo>
                <a:lnTo>
                  <a:pt x="20916" y="403"/>
                </a:lnTo>
                <a:lnTo>
                  <a:pt x="20988" y="451"/>
                </a:lnTo>
                <a:lnTo>
                  <a:pt x="21057" y="500"/>
                </a:lnTo>
                <a:lnTo>
                  <a:pt x="21124" y="553"/>
                </a:lnTo>
                <a:lnTo>
                  <a:pt x="21189" y="607"/>
                </a:lnTo>
                <a:lnTo>
                  <a:pt x="21250" y="663"/>
                </a:lnTo>
                <a:lnTo>
                  <a:pt x="21309" y="722"/>
                </a:lnTo>
                <a:lnTo>
                  <a:pt x="21366" y="782"/>
                </a:lnTo>
                <a:lnTo>
                  <a:pt x="21421" y="844"/>
                </a:lnTo>
                <a:lnTo>
                  <a:pt x="21471" y="907"/>
                </a:lnTo>
                <a:lnTo>
                  <a:pt x="21521" y="972"/>
                </a:lnTo>
                <a:lnTo>
                  <a:pt x="21567" y="1038"/>
                </a:lnTo>
                <a:lnTo>
                  <a:pt x="21610" y="1107"/>
                </a:lnTo>
                <a:lnTo>
                  <a:pt x="21651" y="1175"/>
                </a:lnTo>
                <a:lnTo>
                  <a:pt x="21691" y="1246"/>
                </a:lnTo>
                <a:lnTo>
                  <a:pt x="21727" y="1318"/>
                </a:lnTo>
                <a:lnTo>
                  <a:pt x="21760" y="1390"/>
                </a:lnTo>
                <a:lnTo>
                  <a:pt x="21784" y="1446"/>
                </a:lnTo>
                <a:lnTo>
                  <a:pt x="21806" y="1505"/>
                </a:lnTo>
                <a:lnTo>
                  <a:pt x="21828" y="1563"/>
                </a:lnTo>
                <a:lnTo>
                  <a:pt x="21847" y="1622"/>
                </a:lnTo>
                <a:lnTo>
                  <a:pt x="21865" y="1681"/>
                </a:lnTo>
                <a:lnTo>
                  <a:pt x="21882" y="1739"/>
                </a:lnTo>
                <a:lnTo>
                  <a:pt x="21897" y="1800"/>
                </a:lnTo>
                <a:lnTo>
                  <a:pt x="21911" y="1860"/>
                </a:lnTo>
                <a:lnTo>
                  <a:pt x="21922" y="1920"/>
                </a:lnTo>
                <a:lnTo>
                  <a:pt x="21931" y="1982"/>
                </a:lnTo>
                <a:lnTo>
                  <a:pt x="21941" y="2042"/>
                </a:lnTo>
                <a:lnTo>
                  <a:pt x="21948" y="2104"/>
                </a:lnTo>
                <a:lnTo>
                  <a:pt x="21953" y="2165"/>
                </a:lnTo>
                <a:lnTo>
                  <a:pt x="21957" y="2227"/>
                </a:lnTo>
                <a:lnTo>
                  <a:pt x="21959" y="2289"/>
                </a:lnTo>
                <a:lnTo>
                  <a:pt x="21960" y="2350"/>
                </a:lnTo>
                <a:lnTo>
                  <a:pt x="21959" y="2412"/>
                </a:lnTo>
                <a:lnTo>
                  <a:pt x="21957" y="2474"/>
                </a:lnTo>
                <a:lnTo>
                  <a:pt x="21953" y="2535"/>
                </a:lnTo>
                <a:lnTo>
                  <a:pt x="21948" y="2597"/>
                </a:lnTo>
                <a:lnTo>
                  <a:pt x="21941" y="2658"/>
                </a:lnTo>
                <a:lnTo>
                  <a:pt x="21933" y="2719"/>
                </a:lnTo>
                <a:lnTo>
                  <a:pt x="21922" y="2780"/>
                </a:lnTo>
                <a:lnTo>
                  <a:pt x="21911" y="2841"/>
                </a:lnTo>
                <a:lnTo>
                  <a:pt x="21897" y="2901"/>
                </a:lnTo>
                <a:lnTo>
                  <a:pt x="21882" y="2961"/>
                </a:lnTo>
                <a:lnTo>
                  <a:pt x="21865" y="3020"/>
                </a:lnTo>
                <a:lnTo>
                  <a:pt x="21847" y="3079"/>
                </a:lnTo>
                <a:lnTo>
                  <a:pt x="21828" y="3138"/>
                </a:lnTo>
                <a:lnTo>
                  <a:pt x="21806" y="3195"/>
                </a:lnTo>
                <a:lnTo>
                  <a:pt x="21784" y="3253"/>
                </a:lnTo>
                <a:lnTo>
                  <a:pt x="21760" y="3310"/>
                </a:lnTo>
                <a:lnTo>
                  <a:pt x="21727" y="3383"/>
                </a:lnTo>
                <a:lnTo>
                  <a:pt x="21691" y="3454"/>
                </a:lnTo>
                <a:lnTo>
                  <a:pt x="21653" y="3525"/>
                </a:lnTo>
                <a:lnTo>
                  <a:pt x="21611" y="3594"/>
                </a:lnTo>
                <a:lnTo>
                  <a:pt x="21567" y="3662"/>
                </a:lnTo>
                <a:lnTo>
                  <a:pt x="21521" y="3728"/>
                </a:lnTo>
                <a:lnTo>
                  <a:pt x="21471" y="3794"/>
                </a:lnTo>
                <a:lnTo>
                  <a:pt x="21421" y="3857"/>
                </a:lnTo>
                <a:lnTo>
                  <a:pt x="21366" y="3918"/>
                </a:lnTo>
                <a:lnTo>
                  <a:pt x="21309" y="3979"/>
                </a:lnTo>
                <a:lnTo>
                  <a:pt x="21250" y="4036"/>
                </a:lnTo>
                <a:lnTo>
                  <a:pt x="21189" y="4092"/>
                </a:lnTo>
                <a:lnTo>
                  <a:pt x="21124" y="4147"/>
                </a:lnTo>
                <a:lnTo>
                  <a:pt x="21058" y="4199"/>
                </a:lnTo>
                <a:lnTo>
                  <a:pt x="20988" y="4250"/>
                </a:lnTo>
                <a:lnTo>
                  <a:pt x="20917" y="4298"/>
                </a:lnTo>
                <a:lnTo>
                  <a:pt x="20841" y="4343"/>
                </a:lnTo>
                <a:lnTo>
                  <a:pt x="20765" y="4387"/>
                </a:lnTo>
                <a:lnTo>
                  <a:pt x="20685" y="4428"/>
                </a:lnTo>
                <a:lnTo>
                  <a:pt x="20603" y="4466"/>
                </a:lnTo>
                <a:lnTo>
                  <a:pt x="20519" y="4502"/>
                </a:lnTo>
                <a:lnTo>
                  <a:pt x="20431" y="4535"/>
                </a:lnTo>
                <a:lnTo>
                  <a:pt x="20342" y="4565"/>
                </a:lnTo>
                <a:lnTo>
                  <a:pt x="20248" y="4592"/>
                </a:lnTo>
                <a:lnTo>
                  <a:pt x="20154" y="4617"/>
                </a:lnTo>
                <a:lnTo>
                  <a:pt x="20056" y="4639"/>
                </a:lnTo>
                <a:lnTo>
                  <a:pt x="19956" y="4657"/>
                </a:lnTo>
                <a:lnTo>
                  <a:pt x="19853" y="4672"/>
                </a:lnTo>
                <a:lnTo>
                  <a:pt x="19749" y="4684"/>
                </a:lnTo>
                <a:lnTo>
                  <a:pt x="19640" y="4694"/>
                </a:lnTo>
                <a:lnTo>
                  <a:pt x="19531" y="4698"/>
                </a:lnTo>
                <a:lnTo>
                  <a:pt x="19417" y="4701"/>
                </a:lnTo>
                <a:lnTo>
                  <a:pt x="2553" y="4701"/>
                </a:lnTo>
                <a:lnTo>
                  <a:pt x="2451" y="4702"/>
                </a:lnTo>
                <a:lnTo>
                  <a:pt x="2352" y="4706"/>
                </a:lnTo>
                <a:lnTo>
                  <a:pt x="2255" y="4714"/>
                </a:lnTo>
                <a:lnTo>
                  <a:pt x="2160" y="4725"/>
                </a:lnTo>
                <a:lnTo>
                  <a:pt x="2068" y="4737"/>
                </a:lnTo>
                <a:lnTo>
                  <a:pt x="1978" y="4754"/>
                </a:lnTo>
                <a:lnTo>
                  <a:pt x="1891" y="4773"/>
                </a:lnTo>
                <a:lnTo>
                  <a:pt x="1806" y="4795"/>
                </a:lnTo>
                <a:lnTo>
                  <a:pt x="1722" y="4818"/>
                </a:lnTo>
                <a:lnTo>
                  <a:pt x="1642" y="4846"/>
                </a:lnTo>
                <a:lnTo>
                  <a:pt x="1563" y="4874"/>
                </a:lnTo>
                <a:lnTo>
                  <a:pt x="1488" y="4906"/>
                </a:lnTo>
                <a:lnTo>
                  <a:pt x="1414" y="4940"/>
                </a:lnTo>
                <a:lnTo>
                  <a:pt x="1342" y="4976"/>
                </a:lnTo>
                <a:lnTo>
                  <a:pt x="1274" y="5014"/>
                </a:lnTo>
                <a:lnTo>
                  <a:pt x="1206" y="5054"/>
                </a:lnTo>
                <a:lnTo>
                  <a:pt x="1142" y="5096"/>
                </a:lnTo>
                <a:lnTo>
                  <a:pt x="1080" y="5142"/>
                </a:lnTo>
                <a:lnTo>
                  <a:pt x="1021" y="5187"/>
                </a:lnTo>
                <a:lnTo>
                  <a:pt x="963" y="5235"/>
                </a:lnTo>
                <a:lnTo>
                  <a:pt x="909" y="5284"/>
                </a:lnTo>
                <a:lnTo>
                  <a:pt x="855" y="5336"/>
                </a:lnTo>
                <a:lnTo>
                  <a:pt x="804" y="5388"/>
                </a:lnTo>
                <a:lnTo>
                  <a:pt x="756" y="5443"/>
                </a:lnTo>
                <a:lnTo>
                  <a:pt x="711" y="5499"/>
                </a:lnTo>
                <a:lnTo>
                  <a:pt x="667" y="5557"/>
                </a:lnTo>
                <a:lnTo>
                  <a:pt x="626" y="5614"/>
                </a:lnTo>
                <a:lnTo>
                  <a:pt x="587" y="5674"/>
                </a:lnTo>
                <a:lnTo>
                  <a:pt x="550" y="5735"/>
                </a:lnTo>
                <a:lnTo>
                  <a:pt x="516" y="5798"/>
                </a:lnTo>
                <a:lnTo>
                  <a:pt x="484" y="5861"/>
                </a:lnTo>
                <a:lnTo>
                  <a:pt x="454" y="5924"/>
                </a:lnTo>
                <a:lnTo>
                  <a:pt x="434" y="5974"/>
                </a:lnTo>
                <a:lnTo>
                  <a:pt x="413" y="6026"/>
                </a:lnTo>
                <a:lnTo>
                  <a:pt x="394" y="6077"/>
                </a:lnTo>
                <a:lnTo>
                  <a:pt x="377" y="6129"/>
                </a:lnTo>
                <a:lnTo>
                  <a:pt x="361" y="6181"/>
                </a:lnTo>
                <a:lnTo>
                  <a:pt x="346" y="6234"/>
                </a:lnTo>
                <a:lnTo>
                  <a:pt x="334" y="6287"/>
                </a:lnTo>
                <a:lnTo>
                  <a:pt x="321" y="6340"/>
                </a:lnTo>
                <a:lnTo>
                  <a:pt x="310" y="6393"/>
                </a:lnTo>
                <a:lnTo>
                  <a:pt x="302" y="6448"/>
                </a:lnTo>
                <a:lnTo>
                  <a:pt x="294" y="6502"/>
                </a:lnTo>
                <a:lnTo>
                  <a:pt x="288" y="6555"/>
                </a:lnTo>
                <a:lnTo>
                  <a:pt x="283" y="6610"/>
                </a:lnTo>
                <a:lnTo>
                  <a:pt x="280" y="6665"/>
                </a:lnTo>
                <a:lnTo>
                  <a:pt x="277" y="6718"/>
                </a:lnTo>
                <a:lnTo>
                  <a:pt x="277" y="6773"/>
                </a:lnTo>
                <a:lnTo>
                  <a:pt x="277" y="6828"/>
                </a:lnTo>
                <a:lnTo>
                  <a:pt x="280" y="6882"/>
                </a:lnTo>
                <a:lnTo>
                  <a:pt x="283" y="6936"/>
                </a:lnTo>
                <a:lnTo>
                  <a:pt x="288" y="6991"/>
                </a:lnTo>
                <a:lnTo>
                  <a:pt x="294" y="7044"/>
                </a:lnTo>
                <a:lnTo>
                  <a:pt x="302" y="7099"/>
                </a:lnTo>
                <a:lnTo>
                  <a:pt x="310" y="7152"/>
                </a:lnTo>
                <a:lnTo>
                  <a:pt x="321" y="7206"/>
                </a:lnTo>
                <a:lnTo>
                  <a:pt x="334" y="7259"/>
                </a:lnTo>
                <a:lnTo>
                  <a:pt x="346" y="7312"/>
                </a:lnTo>
                <a:lnTo>
                  <a:pt x="361" y="7364"/>
                </a:lnTo>
                <a:lnTo>
                  <a:pt x="377" y="7416"/>
                </a:lnTo>
                <a:lnTo>
                  <a:pt x="394" y="7469"/>
                </a:lnTo>
                <a:lnTo>
                  <a:pt x="413" y="7521"/>
                </a:lnTo>
                <a:lnTo>
                  <a:pt x="434" y="7571"/>
                </a:lnTo>
                <a:lnTo>
                  <a:pt x="454" y="7622"/>
                </a:lnTo>
                <a:lnTo>
                  <a:pt x="484" y="7686"/>
                </a:lnTo>
                <a:lnTo>
                  <a:pt x="516" y="7749"/>
                </a:lnTo>
                <a:lnTo>
                  <a:pt x="550" y="7811"/>
                </a:lnTo>
                <a:lnTo>
                  <a:pt x="587" y="7871"/>
                </a:lnTo>
                <a:lnTo>
                  <a:pt x="626" y="7931"/>
                </a:lnTo>
                <a:lnTo>
                  <a:pt x="667" y="7990"/>
                </a:lnTo>
                <a:lnTo>
                  <a:pt x="711" y="8046"/>
                </a:lnTo>
                <a:lnTo>
                  <a:pt x="756" y="8103"/>
                </a:lnTo>
                <a:lnTo>
                  <a:pt x="804" y="8157"/>
                </a:lnTo>
                <a:lnTo>
                  <a:pt x="855" y="8209"/>
                </a:lnTo>
                <a:lnTo>
                  <a:pt x="909" y="8262"/>
                </a:lnTo>
                <a:lnTo>
                  <a:pt x="963" y="8311"/>
                </a:lnTo>
                <a:lnTo>
                  <a:pt x="1021" y="8359"/>
                </a:lnTo>
                <a:lnTo>
                  <a:pt x="1080" y="8405"/>
                </a:lnTo>
                <a:lnTo>
                  <a:pt x="1143" y="8449"/>
                </a:lnTo>
                <a:lnTo>
                  <a:pt x="1208" y="8492"/>
                </a:lnTo>
                <a:lnTo>
                  <a:pt x="1274" y="8531"/>
                </a:lnTo>
                <a:lnTo>
                  <a:pt x="1342" y="8570"/>
                </a:lnTo>
                <a:lnTo>
                  <a:pt x="1414" y="8605"/>
                </a:lnTo>
                <a:lnTo>
                  <a:pt x="1488" y="8640"/>
                </a:lnTo>
                <a:lnTo>
                  <a:pt x="1565" y="8671"/>
                </a:lnTo>
                <a:lnTo>
                  <a:pt x="1643" y="8700"/>
                </a:lnTo>
                <a:lnTo>
                  <a:pt x="1722" y="8727"/>
                </a:lnTo>
                <a:lnTo>
                  <a:pt x="1806" y="8750"/>
                </a:lnTo>
                <a:lnTo>
                  <a:pt x="1891" y="8772"/>
                </a:lnTo>
                <a:lnTo>
                  <a:pt x="1979" y="8792"/>
                </a:lnTo>
                <a:lnTo>
                  <a:pt x="2068" y="8808"/>
                </a:lnTo>
                <a:lnTo>
                  <a:pt x="2162" y="8822"/>
                </a:lnTo>
                <a:lnTo>
                  <a:pt x="2255" y="8831"/>
                </a:lnTo>
                <a:lnTo>
                  <a:pt x="2352" y="8839"/>
                </a:lnTo>
                <a:lnTo>
                  <a:pt x="2451" y="8844"/>
                </a:lnTo>
                <a:lnTo>
                  <a:pt x="2553" y="8846"/>
                </a:lnTo>
                <a:lnTo>
                  <a:pt x="21499" y="8846"/>
                </a:lnTo>
                <a:lnTo>
                  <a:pt x="21499" y="9123"/>
                </a:lnTo>
                <a:lnTo>
                  <a:pt x="2553" y="9123"/>
                </a:lnTo>
                <a:lnTo>
                  <a:pt x="2440" y="9122"/>
                </a:lnTo>
                <a:lnTo>
                  <a:pt x="2329" y="9116"/>
                </a:lnTo>
                <a:lnTo>
                  <a:pt x="2221" y="9108"/>
                </a:lnTo>
                <a:lnTo>
                  <a:pt x="2115" y="9096"/>
                </a:lnTo>
                <a:lnTo>
                  <a:pt x="2012" y="9081"/>
                </a:lnTo>
                <a:lnTo>
                  <a:pt x="1912" y="9061"/>
                </a:lnTo>
                <a:lnTo>
                  <a:pt x="1814" y="9039"/>
                </a:lnTo>
                <a:lnTo>
                  <a:pt x="1718" y="9016"/>
                </a:lnTo>
                <a:lnTo>
                  <a:pt x="1625" y="8989"/>
                </a:lnTo>
                <a:lnTo>
                  <a:pt x="1536" y="8957"/>
                </a:lnTo>
                <a:lnTo>
                  <a:pt x="1448" y="8924"/>
                </a:lnTo>
                <a:lnTo>
                  <a:pt x="1363" y="8889"/>
                </a:lnTo>
                <a:lnTo>
                  <a:pt x="1281" y="8850"/>
                </a:lnTo>
                <a:lnTo>
                  <a:pt x="1200" y="8809"/>
                </a:lnTo>
                <a:lnTo>
                  <a:pt x="1123" y="8767"/>
                </a:lnTo>
                <a:lnTo>
                  <a:pt x="1049" y="8720"/>
                </a:lnTo>
                <a:lnTo>
                  <a:pt x="976" y="8672"/>
                </a:lnTo>
                <a:lnTo>
                  <a:pt x="906" y="8623"/>
                </a:lnTo>
                <a:lnTo>
                  <a:pt x="839" y="8570"/>
                </a:lnTo>
                <a:lnTo>
                  <a:pt x="774" y="8516"/>
                </a:lnTo>
                <a:lnTo>
                  <a:pt x="712" y="8460"/>
                </a:lnTo>
                <a:lnTo>
                  <a:pt x="653" y="8401"/>
                </a:lnTo>
                <a:lnTo>
                  <a:pt x="596" y="8341"/>
                </a:lnTo>
                <a:lnTo>
                  <a:pt x="542" y="8279"/>
                </a:lnTo>
                <a:lnTo>
                  <a:pt x="490" y="8216"/>
                </a:lnTo>
                <a:lnTo>
                  <a:pt x="441" y="8151"/>
                </a:lnTo>
                <a:lnTo>
                  <a:pt x="395" y="8085"/>
                </a:lnTo>
                <a:lnTo>
                  <a:pt x="351" y="8016"/>
                </a:lnTo>
                <a:lnTo>
                  <a:pt x="309" y="7948"/>
                </a:lnTo>
                <a:lnTo>
                  <a:pt x="270" y="7878"/>
                </a:lnTo>
                <a:lnTo>
                  <a:pt x="235" y="7805"/>
                </a:lnTo>
                <a:lnTo>
                  <a:pt x="200" y="7733"/>
                </a:lnTo>
                <a:lnTo>
                  <a:pt x="177" y="7677"/>
                </a:lnTo>
                <a:lnTo>
                  <a:pt x="154" y="7619"/>
                </a:lnTo>
                <a:lnTo>
                  <a:pt x="133" y="7560"/>
                </a:lnTo>
                <a:lnTo>
                  <a:pt x="113" y="7501"/>
                </a:lnTo>
                <a:lnTo>
                  <a:pt x="95" y="7442"/>
                </a:lnTo>
                <a:lnTo>
                  <a:pt x="78" y="7384"/>
                </a:lnTo>
                <a:lnTo>
                  <a:pt x="63" y="7323"/>
                </a:lnTo>
                <a:lnTo>
                  <a:pt x="51" y="7263"/>
                </a:lnTo>
                <a:lnTo>
                  <a:pt x="38" y="7203"/>
                </a:lnTo>
                <a:lnTo>
                  <a:pt x="29" y="7141"/>
                </a:lnTo>
                <a:lnTo>
                  <a:pt x="19" y="7081"/>
                </a:lnTo>
                <a:lnTo>
                  <a:pt x="12" y="7019"/>
                </a:lnTo>
                <a:lnTo>
                  <a:pt x="7" y="6958"/>
                </a:lnTo>
                <a:lnTo>
                  <a:pt x="3" y="6896"/>
                </a:lnTo>
                <a:lnTo>
                  <a:pt x="1" y="6834"/>
                </a:lnTo>
                <a:lnTo>
                  <a:pt x="0" y="6773"/>
                </a:lnTo>
                <a:lnTo>
                  <a:pt x="1" y="6711"/>
                </a:lnTo>
                <a:lnTo>
                  <a:pt x="3" y="6649"/>
                </a:lnTo>
                <a:lnTo>
                  <a:pt x="7" y="6588"/>
                </a:lnTo>
                <a:lnTo>
                  <a:pt x="12" y="6526"/>
                </a:lnTo>
                <a:lnTo>
                  <a:pt x="19" y="6466"/>
                </a:lnTo>
                <a:lnTo>
                  <a:pt x="29" y="6404"/>
                </a:lnTo>
                <a:lnTo>
                  <a:pt x="38" y="6343"/>
                </a:lnTo>
                <a:lnTo>
                  <a:pt x="51" y="6282"/>
                </a:lnTo>
                <a:lnTo>
                  <a:pt x="63" y="6222"/>
                </a:lnTo>
                <a:lnTo>
                  <a:pt x="78" y="6163"/>
                </a:lnTo>
                <a:lnTo>
                  <a:pt x="95" y="6103"/>
                </a:lnTo>
                <a:lnTo>
                  <a:pt x="113" y="6044"/>
                </a:lnTo>
                <a:lnTo>
                  <a:pt x="133" y="5985"/>
                </a:lnTo>
                <a:lnTo>
                  <a:pt x="154" y="5928"/>
                </a:lnTo>
                <a:lnTo>
                  <a:pt x="177" y="5870"/>
                </a:lnTo>
                <a:lnTo>
                  <a:pt x="200" y="5813"/>
                </a:lnTo>
                <a:lnTo>
                  <a:pt x="235" y="5740"/>
                </a:lnTo>
                <a:lnTo>
                  <a:pt x="270" y="5669"/>
                </a:lnTo>
                <a:lnTo>
                  <a:pt x="309" y="5598"/>
                </a:lnTo>
                <a:lnTo>
                  <a:pt x="351" y="5529"/>
                </a:lnTo>
                <a:lnTo>
                  <a:pt x="395" y="5461"/>
                </a:lnTo>
                <a:lnTo>
                  <a:pt x="441" y="5395"/>
                </a:lnTo>
                <a:lnTo>
                  <a:pt x="490" y="5329"/>
                </a:lnTo>
                <a:lnTo>
                  <a:pt x="542" y="5266"/>
                </a:lnTo>
                <a:lnTo>
                  <a:pt x="596" y="5205"/>
                </a:lnTo>
                <a:lnTo>
                  <a:pt x="653" y="5144"/>
                </a:lnTo>
                <a:lnTo>
                  <a:pt x="712" y="5087"/>
                </a:lnTo>
                <a:lnTo>
                  <a:pt x="774" y="5031"/>
                </a:lnTo>
                <a:lnTo>
                  <a:pt x="839" y="4976"/>
                </a:lnTo>
                <a:lnTo>
                  <a:pt x="906" y="4924"/>
                </a:lnTo>
                <a:lnTo>
                  <a:pt x="976" y="4873"/>
                </a:lnTo>
                <a:lnTo>
                  <a:pt x="1047" y="4825"/>
                </a:lnTo>
                <a:lnTo>
                  <a:pt x="1123" y="4780"/>
                </a:lnTo>
                <a:lnTo>
                  <a:pt x="1200" y="4736"/>
                </a:lnTo>
                <a:lnTo>
                  <a:pt x="1279" y="4695"/>
                </a:lnTo>
                <a:lnTo>
                  <a:pt x="1363" y="4657"/>
                </a:lnTo>
                <a:lnTo>
                  <a:pt x="1448" y="4621"/>
                </a:lnTo>
                <a:lnTo>
                  <a:pt x="1534" y="4588"/>
                </a:lnTo>
                <a:lnTo>
                  <a:pt x="1625" y="4558"/>
                </a:lnTo>
                <a:lnTo>
                  <a:pt x="1718" y="4531"/>
                </a:lnTo>
                <a:lnTo>
                  <a:pt x="1813" y="4506"/>
                </a:lnTo>
                <a:lnTo>
                  <a:pt x="1912" y="4484"/>
                </a:lnTo>
                <a:lnTo>
                  <a:pt x="2012" y="4466"/>
                </a:lnTo>
                <a:lnTo>
                  <a:pt x="2115" y="4451"/>
                </a:lnTo>
                <a:lnTo>
                  <a:pt x="2221" y="4439"/>
                </a:lnTo>
                <a:lnTo>
                  <a:pt x="2329" y="4429"/>
                </a:lnTo>
                <a:lnTo>
                  <a:pt x="2439" y="4425"/>
                </a:lnTo>
                <a:lnTo>
                  <a:pt x="2553" y="4422"/>
                </a:lnTo>
                <a:lnTo>
                  <a:pt x="19417" y="4422"/>
                </a:lnTo>
                <a:lnTo>
                  <a:pt x="19518" y="4421"/>
                </a:lnTo>
                <a:lnTo>
                  <a:pt x="19617" y="4417"/>
                </a:lnTo>
                <a:lnTo>
                  <a:pt x="19713" y="4409"/>
                </a:lnTo>
                <a:lnTo>
                  <a:pt x="19808" y="4398"/>
                </a:lnTo>
                <a:lnTo>
                  <a:pt x="19900" y="4386"/>
                </a:lnTo>
                <a:lnTo>
                  <a:pt x="19989" y="4369"/>
                </a:lnTo>
                <a:lnTo>
                  <a:pt x="20076" y="4350"/>
                </a:lnTo>
                <a:lnTo>
                  <a:pt x="20161" y="4328"/>
                </a:lnTo>
                <a:lnTo>
                  <a:pt x="20243" y="4305"/>
                </a:lnTo>
                <a:lnTo>
                  <a:pt x="20324" y="4277"/>
                </a:lnTo>
                <a:lnTo>
                  <a:pt x="20402" y="4249"/>
                </a:lnTo>
                <a:lnTo>
                  <a:pt x="20478" y="4217"/>
                </a:lnTo>
                <a:lnTo>
                  <a:pt x="20550" y="4183"/>
                </a:lnTo>
                <a:lnTo>
                  <a:pt x="20622" y="4147"/>
                </a:lnTo>
                <a:lnTo>
                  <a:pt x="20690" y="4109"/>
                </a:lnTo>
                <a:lnTo>
                  <a:pt x="20758" y="4069"/>
                </a:lnTo>
                <a:lnTo>
                  <a:pt x="20821" y="4027"/>
                </a:lnTo>
                <a:lnTo>
                  <a:pt x="20883" y="3981"/>
                </a:lnTo>
                <a:lnTo>
                  <a:pt x="20943" y="3936"/>
                </a:lnTo>
                <a:lnTo>
                  <a:pt x="20999" y="3888"/>
                </a:lnTo>
                <a:lnTo>
                  <a:pt x="21054" y="3839"/>
                </a:lnTo>
                <a:lnTo>
                  <a:pt x="21108" y="3787"/>
                </a:lnTo>
                <a:lnTo>
                  <a:pt x="21157" y="3735"/>
                </a:lnTo>
                <a:lnTo>
                  <a:pt x="21205" y="3680"/>
                </a:lnTo>
                <a:lnTo>
                  <a:pt x="21250" y="3624"/>
                </a:lnTo>
                <a:lnTo>
                  <a:pt x="21294" y="3566"/>
                </a:lnTo>
                <a:lnTo>
                  <a:pt x="21336" y="3509"/>
                </a:lnTo>
                <a:lnTo>
                  <a:pt x="21374" y="3449"/>
                </a:lnTo>
                <a:lnTo>
                  <a:pt x="21411" y="3388"/>
                </a:lnTo>
                <a:lnTo>
                  <a:pt x="21445" y="3325"/>
                </a:lnTo>
                <a:lnTo>
                  <a:pt x="21477" y="3262"/>
                </a:lnTo>
                <a:lnTo>
                  <a:pt x="21506" y="3199"/>
                </a:lnTo>
                <a:lnTo>
                  <a:pt x="21528" y="3149"/>
                </a:lnTo>
                <a:lnTo>
                  <a:pt x="21548" y="3098"/>
                </a:lnTo>
                <a:lnTo>
                  <a:pt x="21566" y="3046"/>
                </a:lnTo>
                <a:lnTo>
                  <a:pt x="21584" y="2994"/>
                </a:lnTo>
                <a:lnTo>
                  <a:pt x="21599" y="2942"/>
                </a:lnTo>
                <a:lnTo>
                  <a:pt x="21614" y="2889"/>
                </a:lnTo>
                <a:lnTo>
                  <a:pt x="21628" y="2836"/>
                </a:lnTo>
                <a:lnTo>
                  <a:pt x="21639" y="2783"/>
                </a:lnTo>
                <a:lnTo>
                  <a:pt x="21650" y="2730"/>
                </a:lnTo>
                <a:lnTo>
                  <a:pt x="21658" y="2676"/>
                </a:lnTo>
                <a:lnTo>
                  <a:pt x="21666" y="2621"/>
                </a:lnTo>
                <a:lnTo>
                  <a:pt x="21672" y="2568"/>
                </a:lnTo>
                <a:lnTo>
                  <a:pt x="21677" y="2513"/>
                </a:lnTo>
                <a:lnTo>
                  <a:pt x="21680" y="2458"/>
                </a:lnTo>
                <a:lnTo>
                  <a:pt x="21683" y="2405"/>
                </a:lnTo>
                <a:lnTo>
                  <a:pt x="21683" y="2350"/>
                </a:lnTo>
                <a:lnTo>
                  <a:pt x="21683" y="2295"/>
                </a:lnTo>
                <a:lnTo>
                  <a:pt x="21680" y="2242"/>
                </a:lnTo>
                <a:lnTo>
                  <a:pt x="21677" y="2187"/>
                </a:lnTo>
                <a:lnTo>
                  <a:pt x="21672" y="2132"/>
                </a:lnTo>
                <a:lnTo>
                  <a:pt x="21666" y="2079"/>
                </a:lnTo>
                <a:lnTo>
                  <a:pt x="21658" y="2024"/>
                </a:lnTo>
                <a:lnTo>
                  <a:pt x="21650" y="1971"/>
                </a:lnTo>
                <a:lnTo>
                  <a:pt x="21639" y="1917"/>
                </a:lnTo>
                <a:lnTo>
                  <a:pt x="21626" y="1864"/>
                </a:lnTo>
                <a:lnTo>
                  <a:pt x="21614" y="1812"/>
                </a:lnTo>
                <a:lnTo>
                  <a:pt x="21599" y="1759"/>
                </a:lnTo>
                <a:lnTo>
                  <a:pt x="21584" y="1707"/>
                </a:lnTo>
                <a:lnTo>
                  <a:pt x="21566" y="1654"/>
                </a:lnTo>
                <a:lnTo>
                  <a:pt x="21548" y="1602"/>
                </a:lnTo>
                <a:lnTo>
                  <a:pt x="21528" y="1552"/>
                </a:lnTo>
                <a:lnTo>
                  <a:pt x="21506" y="1501"/>
                </a:lnTo>
                <a:lnTo>
                  <a:pt x="21477" y="1438"/>
                </a:lnTo>
                <a:lnTo>
                  <a:pt x="21445" y="1375"/>
                </a:lnTo>
                <a:lnTo>
                  <a:pt x="21411" y="1312"/>
                </a:lnTo>
                <a:lnTo>
                  <a:pt x="21374" y="1252"/>
                </a:lnTo>
                <a:lnTo>
                  <a:pt x="21336" y="1192"/>
                </a:lnTo>
                <a:lnTo>
                  <a:pt x="21294" y="1133"/>
                </a:lnTo>
                <a:lnTo>
                  <a:pt x="21250" y="1077"/>
                </a:lnTo>
                <a:lnTo>
                  <a:pt x="21205" y="1020"/>
                </a:lnTo>
                <a:lnTo>
                  <a:pt x="21157" y="966"/>
                </a:lnTo>
                <a:lnTo>
                  <a:pt x="21106" y="914"/>
                </a:lnTo>
                <a:lnTo>
                  <a:pt x="21054" y="861"/>
                </a:lnTo>
                <a:lnTo>
                  <a:pt x="20999" y="812"/>
                </a:lnTo>
                <a:lnTo>
                  <a:pt x="20942" y="764"/>
                </a:lnTo>
                <a:lnTo>
                  <a:pt x="20883" y="718"/>
                </a:lnTo>
                <a:lnTo>
                  <a:pt x="20821" y="674"/>
                </a:lnTo>
                <a:lnTo>
                  <a:pt x="20756" y="631"/>
                </a:lnTo>
                <a:lnTo>
                  <a:pt x="20690" y="592"/>
                </a:lnTo>
                <a:lnTo>
                  <a:pt x="20622" y="553"/>
                </a:lnTo>
                <a:lnTo>
                  <a:pt x="20550" y="518"/>
                </a:lnTo>
                <a:lnTo>
                  <a:pt x="20478" y="483"/>
                </a:lnTo>
                <a:lnTo>
                  <a:pt x="20401" y="452"/>
                </a:lnTo>
                <a:lnTo>
                  <a:pt x="20324" y="423"/>
                </a:lnTo>
                <a:lnTo>
                  <a:pt x="20243" y="396"/>
                </a:lnTo>
                <a:lnTo>
                  <a:pt x="20161" y="373"/>
                </a:lnTo>
                <a:lnTo>
                  <a:pt x="20076" y="351"/>
                </a:lnTo>
                <a:lnTo>
                  <a:pt x="19989" y="331"/>
                </a:lnTo>
                <a:lnTo>
                  <a:pt x="19899" y="315"/>
                </a:lnTo>
                <a:lnTo>
                  <a:pt x="19807" y="301"/>
                </a:lnTo>
                <a:lnTo>
                  <a:pt x="19713" y="292"/>
                </a:lnTo>
                <a:lnTo>
                  <a:pt x="19616" y="284"/>
                </a:lnTo>
                <a:lnTo>
                  <a:pt x="19517" y="279"/>
                </a:lnTo>
                <a:lnTo>
                  <a:pt x="19417" y="277"/>
                </a:lnTo>
                <a:lnTo>
                  <a:pt x="490" y="277"/>
                </a:lnTo>
                <a:lnTo>
                  <a:pt x="490" y="0"/>
                </a:lnTo>
                <a:close/>
              </a:path>
            </a:pathLst>
          </a:custGeom>
          <a:solidFill>
            <a:srgbClr val="EEF0F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19B83524-EBCA-43ED-BD21-EB37D3927C5D}"/>
              </a:ext>
            </a:extLst>
          </p:cNvPr>
          <p:cNvSpPr/>
          <p:nvPr/>
        </p:nvSpPr>
        <p:spPr>
          <a:xfrm>
            <a:off x="837437" y="2542192"/>
            <a:ext cx="2083564" cy="965200"/>
          </a:xfrm>
          <a:prstGeom prst="roundRect">
            <a:avLst>
              <a:gd name="adj" fmla="val 50000"/>
            </a:avLst>
          </a:prstGeom>
          <a:solidFill>
            <a:srgbClr val="EEF0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5175C7-9E20-46C1-88D1-D267EF6F24CC}"/>
              </a:ext>
            </a:extLst>
          </p:cNvPr>
          <p:cNvSpPr txBox="1"/>
          <p:nvPr/>
        </p:nvSpPr>
        <p:spPr>
          <a:xfrm>
            <a:off x="1087310" y="2728002"/>
            <a:ext cx="1583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1985D8"/>
                </a:solidFill>
                <a:latin typeface="Montserrat" pitchFamily="2" charset="-52"/>
                <a:ea typeface="Roboto" panose="02000000000000000000" pitchFamily="2" charset="0"/>
                <a:cs typeface="Open Sans" panose="020B0606030504020204" pitchFamily="34" charset="0"/>
              </a:rPr>
              <a:t>Старт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6CF65F2C-65FB-4975-9FAA-68C040CB911C}"/>
              </a:ext>
            </a:extLst>
          </p:cNvPr>
          <p:cNvSpPr/>
          <p:nvPr/>
        </p:nvSpPr>
        <p:spPr>
          <a:xfrm>
            <a:off x="15412719" y="8734786"/>
            <a:ext cx="2083564" cy="965200"/>
          </a:xfrm>
          <a:prstGeom prst="roundRect">
            <a:avLst>
              <a:gd name="adj" fmla="val 50000"/>
            </a:avLst>
          </a:prstGeom>
          <a:solidFill>
            <a:srgbClr val="EEF0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B132C71-8F2D-4576-91B7-E7E969E27844}"/>
              </a:ext>
            </a:extLst>
          </p:cNvPr>
          <p:cNvSpPr txBox="1"/>
          <p:nvPr/>
        </p:nvSpPr>
        <p:spPr>
          <a:xfrm>
            <a:off x="5980038" y="7333547"/>
            <a:ext cx="275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Новые горизонты развития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73376F3-824E-4A80-ADCF-B60659DE62C2}"/>
              </a:ext>
            </a:extLst>
          </p:cNvPr>
          <p:cNvSpPr txBox="1"/>
          <p:nvPr/>
        </p:nvSpPr>
        <p:spPr>
          <a:xfrm>
            <a:off x="5967141" y="6913090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2025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4F6DB79-024E-4DE2-A0AF-21A68F7472FF}"/>
              </a:ext>
            </a:extLst>
          </p:cNvPr>
          <p:cNvSpPr txBox="1"/>
          <p:nvPr/>
        </p:nvSpPr>
        <p:spPr>
          <a:xfrm>
            <a:off x="11369454" y="4236262"/>
            <a:ext cx="275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Внедрение на 500+ судах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FFD80A3-F731-45AD-93C0-D4C675EFDD9A}"/>
              </a:ext>
            </a:extLst>
          </p:cNvPr>
          <p:cNvSpPr txBox="1"/>
          <p:nvPr/>
        </p:nvSpPr>
        <p:spPr>
          <a:xfrm>
            <a:off x="11356557" y="3805409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2018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7B59751-1452-4EF6-A34C-88EA17DE0982}"/>
              </a:ext>
            </a:extLst>
          </p:cNvPr>
          <p:cNvSpPr txBox="1"/>
          <p:nvPr/>
        </p:nvSpPr>
        <p:spPr>
          <a:xfrm>
            <a:off x="9567340" y="7333547"/>
            <a:ext cx="275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1 млн+ датчиков установлено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DB20CA6-7DA3-4622-B9B4-F5DE8AEA5F3D}"/>
              </a:ext>
            </a:extLst>
          </p:cNvPr>
          <p:cNvSpPr txBox="1"/>
          <p:nvPr/>
        </p:nvSpPr>
        <p:spPr>
          <a:xfrm>
            <a:off x="9554443" y="6902694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2023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82BCDEE-EACE-4E59-A75C-92D25542EE55}"/>
              </a:ext>
            </a:extLst>
          </p:cNvPr>
          <p:cNvSpPr txBox="1"/>
          <p:nvPr/>
        </p:nvSpPr>
        <p:spPr>
          <a:xfrm>
            <a:off x="13171764" y="7333547"/>
            <a:ext cx="275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Расширение на промышленность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31CC3CF-8422-45D3-922A-E030BCAD32CD}"/>
              </a:ext>
            </a:extLst>
          </p:cNvPr>
          <p:cNvSpPr txBox="1"/>
          <p:nvPr/>
        </p:nvSpPr>
        <p:spPr>
          <a:xfrm>
            <a:off x="13158867" y="6902694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2020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F0B8C82-F17E-4126-AB3D-F09B65AED34F}"/>
              </a:ext>
            </a:extLst>
          </p:cNvPr>
          <p:cNvSpPr txBox="1"/>
          <p:nvPr/>
        </p:nvSpPr>
        <p:spPr>
          <a:xfrm>
            <a:off x="3968849" y="4236262"/>
            <a:ext cx="29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Основание компании 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Технодар</a:t>
            </a:r>
            <a:endParaRPr lang="ru-RU" sz="2000" dirty="0">
              <a:solidFill>
                <a:schemeClr val="bg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D6F3A0-70A8-42B0-8134-66A932DE7974}"/>
              </a:ext>
            </a:extLst>
          </p:cNvPr>
          <p:cNvSpPr txBox="1"/>
          <p:nvPr/>
        </p:nvSpPr>
        <p:spPr>
          <a:xfrm>
            <a:off x="4055153" y="3805409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2007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0EC8082-F60E-4EAD-8EE9-F9E4C7B10400}"/>
              </a:ext>
            </a:extLst>
          </p:cNvPr>
          <p:cNvSpPr txBox="1"/>
          <p:nvPr/>
        </p:nvSpPr>
        <p:spPr>
          <a:xfrm>
            <a:off x="7765030" y="4236262"/>
            <a:ext cx="275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Запуск платформы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DOTS</a:t>
            </a:r>
            <a:endParaRPr lang="ru-RU" sz="2000" dirty="0">
              <a:solidFill>
                <a:schemeClr val="bg1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FA713D2-134D-4B18-B3E9-FA1477C3BF23}"/>
              </a:ext>
            </a:extLst>
          </p:cNvPr>
          <p:cNvSpPr txBox="1"/>
          <p:nvPr/>
        </p:nvSpPr>
        <p:spPr>
          <a:xfrm>
            <a:off x="7752133" y="3805409"/>
            <a:ext cx="278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2015</a:t>
            </a:r>
            <a:endParaRPr lang="ru-RU" sz="25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0A06BDD-DCA2-459D-96EB-5A69B2232A3F}"/>
              </a:ext>
            </a:extLst>
          </p:cNvPr>
          <p:cNvGrpSpPr/>
          <p:nvPr/>
        </p:nvGrpSpPr>
        <p:grpSpPr>
          <a:xfrm>
            <a:off x="5406311" y="497919"/>
            <a:ext cx="7475379" cy="1616219"/>
            <a:chOff x="5284510" y="497919"/>
            <a:chExt cx="7475379" cy="16162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34F754-947A-4E15-89F6-3A1ACDD47770}"/>
                </a:ext>
              </a:extLst>
            </p:cNvPr>
            <p:cNvSpPr txBox="1"/>
            <p:nvPr/>
          </p:nvSpPr>
          <p:spPr>
            <a:xfrm>
              <a:off x="5688640" y="497919"/>
              <a:ext cx="6667119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>
                  <a:solidFill>
                    <a:schemeClr val="bg1"/>
                  </a:solidFill>
                  <a:latin typeface="Montserrat ExtraBold" panose="00000900000000000000" pitchFamily="2" charset="-52"/>
                </a:rPr>
                <a:t>История развития</a:t>
              </a:r>
              <a:endParaRPr lang="ru-RU" sz="4800" dirty="0">
                <a:solidFill>
                  <a:schemeClr val="bg1"/>
                </a:solidFill>
                <a:latin typeface="Montserrat ExtraBold" panose="00000900000000000000" pitchFamily="2" charset="-52"/>
              </a:endParaRPr>
            </a:p>
            <a:p>
              <a:pPr algn="ctr"/>
              <a:endParaRPr lang="ru-RU" sz="45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2590AA-8ABF-4F23-85CD-E5389F35E914}"/>
                </a:ext>
              </a:extLst>
            </p:cNvPr>
            <p:cNvSpPr txBox="1"/>
            <p:nvPr/>
          </p:nvSpPr>
          <p:spPr>
            <a:xfrm>
              <a:off x="5284510" y="1437030"/>
              <a:ext cx="74753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</a:rPr>
                <a:t>С 2007 года на рынке промышленной</a:t>
              </a:r>
              <a:r>
                <a:rPr lang="en-US" sz="20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</a:rPr>
                <a:t> </a:t>
              </a:r>
              <a:r>
                <a:rPr lang="ru-RU" sz="20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</a:rPr>
                <a:t>автоматизации</a:t>
              </a:r>
            </a:p>
            <a:p>
              <a:pPr algn="ctr"/>
              <a:endParaRPr lang="ru-RU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42B850BB-E2C2-4CA4-A8B0-9E4A1E20740F}"/>
              </a:ext>
            </a:extLst>
          </p:cNvPr>
          <p:cNvSpPr/>
          <p:nvPr/>
        </p:nvSpPr>
        <p:spPr>
          <a:xfrm>
            <a:off x="4884828" y="2462487"/>
            <a:ext cx="1124612" cy="1124610"/>
          </a:xfrm>
          <a:custGeom>
            <a:avLst/>
            <a:gdLst>
              <a:gd name="connsiteX0" fmla="*/ 562306 w 1124612"/>
              <a:gd name="connsiteY0" fmla="*/ 0 h 1124610"/>
              <a:gd name="connsiteX1" fmla="*/ 1124612 w 1124612"/>
              <a:gd name="connsiteY1" fmla="*/ 562305 h 1124610"/>
              <a:gd name="connsiteX2" fmla="*/ 562306 w 1124612"/>
              <a:gd name="connsiteY2" fmla="*/ 1124610 h 1124610"/>
              <a:gd name="connsiteX3" fmla="*/ 0 w 1124612"/>
              <a:gd name="connsiteY3" fmla="*/ 562305 h 1124610"/>
              <a:gd name="connsiteX4" fmla="*/ 562306 w 1124612"/>
              <a:gd name="connsiteY4" fmla="*/ 0 h 11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612" h="1124610">
                <a:moveTo>
                  <a:pt x="562306" y="0"/>
                </a:moveTo>
                <a:cubicBezTo>
                  <a:pt x="872859" y="0"/>
                  <a:pt x="1124612" y="251753"/>
                  <a:pt x="1124612" y="562305"/>
                </a:cubicBezTo>
                <a:cubicBezTo>
                  <a:pt x="1124612" y="872857"/>
                  <a:pt x="872859" y="1124610"/>
                  <a:pt x="562306" y="1124610"/>
                </a:cubicBezTo>
                <a:cubicBezTo>
                  <a:pt x="251753" y="1124610"/>
                  <a:pt x="0" y="872857"/>
                  <a:pt x="0" y="562305"/>
                </a:cubicBezTo>
                <a:cubicBezTo>
                  <a:pt x="0" y="251753"/>
                  <a:pt x="251753" y="0"/>
                  <a:pt x="562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DCC8CC22-0DD8-4B30-A91C-FDB5D97AE469}"/>
              </a:ext>
            </a:extLst>
          </p:cNvPr>
          <p:cNvSpPr/>
          <p:nvPr/>
        </p:nvSpPr>
        <p:spPr>
          <a:xfrm>
            <a:off x="8581808" y="2462487"/>
            <a:ext cx="1124612" cy="1124610"/>
          </a:xfrm>
          <a:custGeom>
            <a:avLst/>
            <a:gdLst>
              <a:gd name="connsiteX0" fmla="*/ 562306 w 1124612"/>
              <a:gd name="connsiteY0" fmla="*/ 0 h 1124610"/>
              <a:gd name="connsiteX1" fmla="*/ 1124612 w 1124612"/>
              <a:gd name="connsiteY1" fmla="*/ 562305 h 1124610"/>
              <a:gd name="connsiteX2" fmla="*/ 562306 w 1124612"/>
              <a:gd name="connsiteY2" fmla="*/ 1124610 h 1124610"/>
              <a:gd name="connsiteX3" fmla="*/ 0 w 1124612"/>
              <a:gd name="connsiteY3" fmla="*/ 562305 h 1124610"/>
              <a:gd name="connsiteX4" fmla="*/ 562306 w 1124612"/>
              <a:gd name="connsiteY4" fmla="*/ 0 h 11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612" h="1124610">
                <a:moveTo>
                  <a:pt x="562306" y="0"/>
                </a:moveTo>
                <a:cubicBezTo>
                  <a:pt x="872859" y="0"/>
                  <a:pt x="1124612" y="251753"/>
                  <a:pt x="1124612" y="562305"/>
                </a:cubicBezTo>
                <a:cubicBezTo>
                  <a:pt x="1124612" y="872857"/>
                  <a:pt x="872859" y="1124610"/>
                  <a:pt x="562306" y="1124610"/>
                </a:cubicBezTo>
                <a:cubicBezTo>
                  <a:pt x="251753" y="1124610"/>
                  <a:pt x="0" y="872857"/>
                  <a:pt x="0" y="562305"/>
                </a:cubicBezTo>
                <a:cubicBezTo>
                  <a:pt x="0" y="251753"/>
                  <a:pt x="251753" y="0"/>
                  <a:pt x="562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0F379BF1-C206-4D26-B7AF-31E27CBD240B}"/>
              </a:ext>
            </a:extLst>
          </p:cNvPr>
          <p:cNvSpPr/>
          <p:nvPr/>
        </p:nvSpPr>
        <p:spPr>
          <a:xfrm>
            <a:off x="12186232" y="2462487"/>
            <a:ext cx="1124612" cy="1124610"/>
          </a:xfrm>
          <a:custGeom>
            <a:avLst/>
            <a:gdLst>
              <a:gd name="connsiteX0" fmla="*/ 562306 w 1124612"/>
              <a:gd name="connsiteY0" fmla="*/ 0 h 1124610"/>
              <a:gd name="connsiteX1" fmla="*/ 1124612 w 1124612"/>
              <a:gd name="connsiteY1" fmla="*/ 562305 h 1124610"/>
              <a:gd name="connsiteX2" fmla="*/ 562306 w 1124612"/>
              <a:gd name="connsiteY2" fmla="*/ 1124610 h 1124610"/>
              <a:gd name="connsiteX3" fmla="*/ 0 w 1124612"/>
              <a:gd name="connsiteY3" fmla="*/ 562305 h 1124610"/>
              <a:gd name="connsiteX4" fmla="*/ 562306 w 1124612"/>
              <a:gd name="connsiteY4" fmla="*/ 0 h 11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612" h="1124610">
                <a:moveTo>
                  <a:pt x="562306" y="0"/>
                </a:moveTo>
                <a:cubicBezTo>
                  <a:pt x="872859" y="0"/>
                  <a:pt x="1124612" y="251753"/>
                  <a:pt x="1124612" y="562305"/>
                </a:cubicBezTo>
                <a:cubicBezTo>
                  <a:pt x="1124612" y="872857"/>
                  <a:pt x="872859" y="1124610"/>
                  <a:pt x="562306" y="1124610"/>
                </a:cubicBezTo>
                <a:cubicBezTo>
                  <a:pt x="251753" y="1124610"/>
                  <a:pt x="0" y="872857"/>
                  <a:pt x="0" y="562305"/>
                </a:cubicBezTo>
                <a:cubicBezTo>
                  <a:pt x="0" y="251753"/>
                  <a:pt x="251753" y="0"/>
                  <a:pt x="562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96281E07-6540-4A3C-9038-6CEAB9AC8888}"/>
              </a:ext>
            </a:extLst>
          </p:cNvPr>
          <p:cNvSpPr/>
          <p:nvPr/>
        </p:nvSpPr>
        <p:spPr>
          <a:xfrm>
            <a:off x="6796816" y="5559772"/>
            <a:ext cx="1124612" cy="1124610"/>
          </a:xfrm>
          <a:custGeom>
            <a:avLst/>
            <a:gdLst>
              <a:gd name="connsiteX0" fmla="*/ 562306 w 1124612"/>
              <a:gd name="connsiteY0" fmla="*/ 0 h 1124610"/>
              <a:gd name="connsiteX1" fmla="*/ 1124612 w 1124612"/>
              <a:gd name="connsiteY1" fmla="*/ 562305 h 1124610"/>
              <a:gd name="connsiteX2" fmla="*/ 562306 w 1124612"/>
              <a:gd name="connsiteY2" fmla="*/ 1124610 h 1124610"/>
              <a:gd name="connsiteX3" fmla="*/ 0 w 1124612"/>
              <a:gd name="connsiteY3" fmla="*/ 562305 h 1124610"/>
              <a:gd name="connsiteX4" fmla="*/ 562306 w 1124612"/>
              <a:gd name="connsiteY4" fmla="*/ 0 h 11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612" h="1124610">
                <a:moveTo>
                  <a:pt x="562306" y="0"/>
                </a:moveTo>
                <a:cubicBezTo>
                  <a:pt x="872859" y="0"/>
                  <a:pt x="1124612" y="251753"/>
                  <a:pt x="1124612" y="562305"/>
                </a:cubicBezTo>
                <a:cubicBezTo>
                  <a:pt x="1124612" y="872857"/>
                  <a:pt x="872859" y="1124610"/>
                  <a:pt x="562306" y="1124610"/>
                </a:cubicBezTo>
                <a:cubicBezTo>
                  <a:pt x="251753" y="1124610"/>
                  <a:pt x="0" y="872857"/>
                  <a:pt x="0" y="562305"/>
                </a:cubicBezTo>
                <a:cubicBezTo>
                  <a:pt x="0" y="251753"/>
                  <a:pt x="251753" y="0"/>
                  <a:pt x="562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EA664F4F-089C-44A7-BC77-386A6976A15B}"/>
              </a:ext>
            </a:extLst>
          </p:cNvPr>
          <p:cNvSpPr/>
          <p:nvPr/>
        </p:nvSpPr>
        <p:spPr>
          <a:xfrm>
            <a:off x="10384118" y="5559772"/>
            <a:ext cx="1124612" cy="1124610"/>
          </a:xfrm>
          <a:custGeom>
            <a:avLst/>
            <a:gdLst>
              <a:gd name="connsiteX0" fmla="*/ 562306 w 1124612"/>
              <a:gd name="connsiteY0" fmla="*/ 0 h 1124610"/>
              <a:gd name="connsiteX1" fmla="*/ 1124612 w 1124612"/>
              <a:gd name="connsiteY1" fmla="*/ 562305 h 1124610"/>
              <a:gd name="connsiteX2" fmla="*/ 562306 w 1124612"/>
              <a:gd name="connsiteY2" fmla="*/ 1124610 h 1124610"/>
              <a:gd name="connsiteX3" fmla="*/ 0 w 1124612"/>
              <a:gd name="connsiteY3" fmla="*/ 562305 h 1124610"/>
              <a:gd name="connsiteX4" fmla="*/ 562306 w 1124612"/>
              <a:gd name="connsiteY4" fmla="*/ 0 h 11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612" h="1124610">
                <a:moveTo>
                  <a:pt x="562306" y="0"/>
                </a:moveTo>
                <a:cubicBezTo>
                  <a:pt x="872859" y="0"/>
                  <a:pt x="1124612" y="251753"/>
                  <a:pt x="1124612" y="562305"/>
                </a:cubicBezTo>
                <a:cubicBezTo>
                  <a:pt x="1124612" y="872857"/>
                  <a:pt x="872859" y="1124610"/>
                  <a:pt x="562306" y="1124610"/>
                </a:cubicBezTo>
                <a:cubicBezTo>
                  <a:pt x="251753" y="1124610"/>
                  <a:pt x="0" y="872857"/>
                  <a:pt x="0" y="562305"/>
                </a:cubicBezTo>
                <a:cubicBezTo>
                  <a:pt x="0" y="251753"/>
                  <a:pt x="251753" y="0"/>
                  <a:pt x="562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F5B3EB03-692B-4284-9E6C-CAFF1AC0F5B3}"/>
              </a:ext>
            </a:extLst>
          </p:cNvPr>
          <p:cNvSpPr/>
          <p:nvPr/>
        </p:nvSpPr>
        <p:spPr>
          <a:xfrm>
            <a:off x="13988542" y="5559772"/>
            <a:ext cx="1124612" cy="1124610"/>
          </a:xfrm>
          <a:custGeom>
            <a:avLst/>
            <a:gdLst>
              <a:gd name="connsiteX0" fmla="*/ 562306 w 1124612"/>
              <a:gd name="connsiteY0" fmla="*/ 0 h 1124610"/>
              <a:gd name="connsiteX1" fmla="*/ 1124612 w 1124612"/>
              <a:gd name="connsiteY1" fmla="*/ 562305 h 1124610"/>
              <a:gd name="connsiteX2" fmla="*/ 562306 w 1124612"/>
              <a:gd name="connsiteY2" fmla="*/ 1124610 h 1124610"/>
              <a:gd name="connsiteX3" fmla="*/ 0 w 1124612"/>
              <a:gd name="connsiteY3" fmla="*/ 562305 h 1124610"/>
              <a:gd name="connsiteX4" fmla="*/ 562306 w 1124612"/>
              <a:gd name="connsiteY4" fmla="*/ 0 h 112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612" h="1124610">
                <a:moveTo>
                  <a:pt x="562306" y="0"/>
                </a:moveTo>
                <a:cubicBezTo>
                  <a:pt x="872859" y="0"/>
                  <a:pt x="1124612" y="251753"/>
                  <a:pt x="1124612" y="562305"/>
                </a:cubicBezTo>
                <a:cubicBezTo>
                  <a:pt x="1124612" y="872857"/>
                  <a:pt x="872859" y="1124610"/>
                  <a:pt x="562306" y="1124610"/>
                </a:cubicBezTo>
                <a:cubicBezTo>
                  <a:pt x="251753" y="1124610"/>
                  <a:pt x="0" y="872857"/>
                  <a:pt x="0" y="562305"/>
                </a:cubicBezTo>
                <a:cubicBezTo>
                  <a:pt x="0" y="251753"/>
                  <a:pt x="251753" y="0"/>
                  <a:pt x="562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00D0F-55E8-482E-88B1-49243D14E10E}"/>
              </a:ext>
            </a:extLst>
          </p:cNvPr>
          <p:cNvSpPr txBox="1"/>
          <p:nvPr/>
        </p:nvSpPr>
        <p:spPr>
          <a:xfrm>
            <a:off x="4761826" y="2747793"/>
            <a:ext cx="137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1</a:t>
            </a:r>
            <a:endParaRPr lang="ru-RU" sz="30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85EB29-FF8A-4FC7-BB15-2F8FF0E9E2C2}"/>
              </a:ext>
            </a:extLst>
          </p:cNvPr>
          <p:cNvSpPr txBox="1"/>
          <p:nvPr/>
        </p:nvSpPr>
        <p:spPr>
          <a:xfrm>
            <a:off x="8458806" y="2747793"/>
            <a:ext cx="137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</a:t>
            </a:r>
            <a:endParaRPr lang="ru-RU" sz="30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1610A11-6BCA-4877-A742-8D28A3E3C064}"/>
              </a:ext>
            </a:extLst>
          </p:cNvPr>
          <p:cNvSpPr txBox="1"/>
          <p:nvPr/>
        </p:nvSpPr>
        <p:spPr>
          <a:xfrm>
            <a:off x="12063230" y="2728002"/>
            <a:ext cx="137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3</a:t>
            </a:r>
            <a:endParaRPr lang="ru-RU" sz="32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16BAE0-3808-4D30-98FA-3BEB259BB258}"/>
              </a:ext>
            </a:extLst>
          </p:cNvPr>
          <p:cNvSpPr txBox="1"/>
          <p:nvPr/>
        </p:nvSpPr>
        <p:spPr>
          <a:xfrm>
            <a:off x="6673814" y="5845078"/>
            <a:ext cx="137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6</a:t>
            </a:r>
            <a:endParaRPr lang="ru-RU" sz="30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6EA210B-3E59-4980-BCB9-2BB05F2D762D}"/>
              </a:ext>
            </a:extLst>
          </p:cNvPr>
          <p:cNvSpPr txBox="1"/>
          <p:nvPr/>
        </p:nvSpPr>
        <p:spPr>
          <a:xfrm>
            <a:off x="10261116" y="5845078"/>
            <a:ext cx="137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5</a:t>
            </a:r>
            <a:endParaRPr lang="ru-RU" sz="30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B4FA330-217B-4752-8D9D-442C9B6620B5}"/>
              </a:ext>
            </a:extLst>
          </p:cNvPr>
          <p:cNvSpPr txBox="1"/>
          <p:nvPr/>
        </p:nvSpPr>
        <p:spPr>
          <a:xfrm>
            <a:off x="13865540" y="5845078"/>
            <a:ext cx="137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4</a:t>
            </a:r>
            <a:endParaRPr lang="ru-RU" sz="30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19DDC8-E83D-4B3C-BEB7-86FDF86BD41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r="17375"/>
          <a:stretch>
            <a:fillRect/>
          </a:stretch>
        </p:blipFill>
        <p:spPr>
          <a:xfrm>
            <a:off x="8926508" y="0"/>
            <a:ext cx="9361491" cy="9542384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</p:spPr>
      </p:pic>
      <p:sp>
        <p:nvSpPr>
          <p:cNvPr id="13" name="TextBox 12"/>
          <p:cNvSpPr txBox="1"/>
          <p:nvPr/>
        </p:nvSpPr>
        <p:spPr>
          <a:xfrm>
            <a:off x="881790" y="846190"/>
            <a:ext cx="74784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Решения </a:t>
            </a:r>
            <a:endParaRPr lang="en-US" sz="5400" b="1" i="0" dirty="0">
              <a:solidFill>
                <a:schemeClr val="bg1"/>
              </a:solidFill>
              <a:effectLst/>
              <a:latin typeface="Montserrat ExtraBold" panose="00000900000000000000" pitchFamily="2" charset="-52"/>
            </a:endParaRPr>
          </a:p>
          <a:p>
            <a:r>
              <a:rPr lang="ru-RU" sz="5400" b="1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для морского </a:t>
            </a:r>
            <a:endParaRPr lang="en-US" sz="5400" b="1" i="0" dirty="0">
              <a:solidFill>
                <a:schemeClr val="bg1"/>
              </a:solidFill>
              <a:effectLst/>
              <a:latin typeface="Montserrat ExtraBold" panose="00000900000000000000" pitchFamily="2" charset="-52"/>
            </a:endParaRPr>
          </a:p>
          <a:p>
            <a:r>
              <a:rPr lang="ru-RU" sz="5400" b="1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и речного флота</a:t>
            </a:r>
          </a:p>
          <a:p>
            <a:endParaRPr lang="ru-RU" sz="70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7019" y="3734782"/>
            <a:ext cx="6509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Комплексная система мониторинга и контроля судов. Экономия топлива до 20%, полная прозрачность операций и соответствие требованиям регуляторов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180059" y="5509039"/>
            <a:ext cx="5703879" cy="4779549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Полилиния 53"/>
          <p:cNvSpPr/>
          <p:nvPr/>
        </p:nvSpPr>
        <p:spPr>
          <a:xfrm>
            <a:off x="13716000" y="0"/>
            <a:ext cx="4610101" cy="468998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8AF7F3-E9A5-48EA-B769-AD68C0FFC05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5381"/>
          <a:stretch>
            <a:fillRect/>
          </a:stretch>
        </p:blipFill>
        <p:spPr>
          <a:xfrm>
            <a:off x="8576021" y="3708415"/>
            <a:ext cx="5720907" cy="5754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896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E11B0CF-0AC1-4FF9-A64C-DB3E4224F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0408" t="47592" r="51998" b="50277"/>
          <a:stretch/>
        </p:blipFill>
        <p:spPr>
          <a:xfrm rot="3088296">
            <a:off x="5070073" y="1341850"/>
            <a:ext cx="21514487" cy="854067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085702" y="6655539"/>
            <a:ext cx="5835065" cy="461665"/>
            <a:chOff x="1016305" y="5383568"/>
            <a:chExt cx="5835065" cy="461665"/>
          </a:xfrm>
        </p:grpSpPr>
        <p:sp>
          <p:nvSpPr>
            <p:cNvPr id="14" name="Freeform: Shape 5"/>
            <p:cNvSpPr/>
            <p:nvPr/>
          </p:nvSpPr>
          <p:spPr>
            <a:xfrm>
              <a:off x="1016305" y="5483292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dirty="0">
                <a:latin typeface="Abadi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05196" y="5383568"/>
              <a:ext cx="5346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0" i="0" dirty="0">
                  <a:solidFill>
                    <a:srgbClr val="3C3B3F"/>
                  </a:solidFill>
                  <a:effectLst/>
                  <a:latin typeface="Montserrat" pitchFamily="2" charset="-52"/>
                </a:rPr>
                <a:t>Автоматизированный учет ГСМ</a:t>
              </a:r>
              <a:endParaRPr lang="ru-RU" sz="2400" b="1" dirty="0">
                <a:solidFill>
                  <a:schemeClr val="bg1"/>
                </a:solidFill>
                <a:latin typeface="Montserrat" pitchFamily="2" charset="-52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85702" y="7970075"/>
            <a:ext cx="3791098" cy="1259019"/>
            <a:chOff x="1085702" y="7970075"/>
            <a:chExt cx="3791098" cy="125901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085703" y="7970075"/>
              <a:ext cx="1674928" cy="2588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085702" y="8970200"/>
              <a:ext cx="3791098" cy="2588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32807" y="910434"/>
            <a:ext cx="13493873" cy="1354183"/>
            <a:chOff x="-2626878" y="759989"/>
            <a:chExt cx="13493873" cy="1354183"/>
          </a:xfrm>
        </p:grpSpPr>
        <p:sp>
          <p:nvSpPr>
            <p:cNvPr id="25" name="TextBox 24"/>
            <p:cNvSpPr txBox="1"/>
            <p:nvPr/>
          </p:nvSpPr>
          <p:spPr>
            <a:xfrm>
              <a:off x="-2626878" y="759989"/>
              <a:ext cx="13493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i="0" dirty="0">
                  <a:solidFill>
                    <a:schemeClr val="bg1"/>
                  </a:solidFill>
                  <a:effectLst/>
                  <a:latin typeface="Montserrat ExtraBold" panose="00000900000000000000" pitchFamily="2" charset="-52"/>
                </a:rPr>
                <a:t>Вызовы и проблемы судоходства,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2626878" y="1652507"/>
              <a:ext cx="5732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-52"/>
                </a:rPr>
                <a:t>к</a:t>
              </a:r>
              <a:r>
                <a:rPr lang="ru-RU" sz="2400" b="0" i="0" dirty="0">
                  <a:solidFill>
                    <a:schemeClr val="bg1">
                      <a:lumMod val="75000"/>
                    </a:schemeClr>
                  </a:solidFill>
                  <a:effectLst/>
                  <a:latin typeface="Montserrat" panose="00000500000000000000" pitchFamily="2" charset="-52"/>
                </a:rPr>
                <a:t>оторые решает система </a:t>
              </a:r>
              <a:r>
                <a:rPr lang="en-US" sz="2400" b="0" i="0" dirty="0">
                  <a:solidFill>
                    <a:schemeClr val="bg1">
                      <a:lumMod val="75000"/>
                    </a:schemeClr>
                  </a:solidFill>
                  <a:effectLst/>
                  <a:latin typeface="Montserrat" panose="00000500000000000000" pitchFamily="2" charset="-52"/>
                </a:rPr>
                <a:t>DOTS</a:t>
              </a:r>
            </a:p>
          </p:txBody>
        </p:sp>
      </p:grp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FA24DBE-BB7C-4146-9397-D0A31AB3399B}"/>
              </a:ext>
            </a:extLst>
          </p:cNvPr>
          <p:cNvSpPr/>
          <p:nvPr/>
        </p:nvSpPr>
        <p:spPr>
          <a:xfrm>
            <a:off x="991710" y="3158468"/>
            <a:ext cx="2590800" cy="2756694"/>
          </a:xfrm>
          <a:prstGeom prst="roundRect">
            <a:avLst/>
          </a:prstGeom>
          <a:solidFill>
            <a:srgbClr val="009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0" dirty="0">
              <a:solidFill>
                <a:schemeClr val="bg2"/>
              </a:solidFill>
              <a:effectLst/>
              <a:latin typeface="Montserrat" panose="00000500000000000000" pitchFamily="2" charset="-52"/>
              <a:ea typeface="Roboto Light" panose="02000000000000000000" pitchFamily="2" charset="0"/>
            </a:endParaRPr>
          </a:p>
          <a:p>
            <a:pPr algn="ctr"/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  <a:ea typeface="Roboto Light" panose="02000000000000000000" pitchFamily="2" charset="0"/>
              </a:rPr>
              <a:t>Контроль</a:t>
            </a:r>
            <a:b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  <a:ea typeface="Roboto Light" panose="02000000000000000000" pitchFamily="2" charset="0"/>
              </a:rPr>
            </a:br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  <a:ea typeface="Roboto Light" panose="02000000000000000000" pitchFamily="2" charset="0"/>
              </a:rPr>
              <a:t>расхода топлива</a:t>
            </a:r>
          </a:p>
          <a:p>
            <a:pPr algn="ctr"/>
            <a:endParaRPr lang="ru-RU" dirty="0">
              <a:solidFill>
                <a:schemeClr val="bg2"/>
              </a:solidFill>
              <a:latin typeface="Montserrat" panose="00000500000000000000" pitchFamily="2" charset="-52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7113391-3269-4AE4-B7E1-03D7CF7420CA}"/>
              </a:ext>
            </a:extLst>
          </p:cNvPr>
          <p:cNvSpPr/>
          <p:nvPr/>
        </p:nvSpPr>
        <p:spPr>
          <a:xfrm>
            <a:off x="3969981" y="3158468"/>
            <a:ext cx="2590800" cy="2756694"/>
          </a:xfrm>
          <a:prstGeom prst="roundRect">
            <a:avLst/>
          </a:prstGeom>
          <a:solidFill>
            <a:srgbClr val="009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  <a:t>Прозрачность</a:t>
            </a:r>
            <a:b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</a:br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  <a:t>бункеровки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F0D479CA-E6B9-4D31-831D-2DAFEEF9E3CB}"/>
              </a:ext>
            </a:extLst>
          </p:cNvPr>
          <p:cNvSpPr/>
          <p:nvPr/>
        </p:nvSpPr>
        <p:spPr>
          <a:xfrm>
            <a:off x="6948252" y="3171441"/>
            <a:ext cx="2590800" cy="2756694"/>
          </a:xfrm>
          <a:prstGeom prst="roundRect">
            <a:avLst/>
          </a:prstGeom>
          <a:solidFill>
            <a:srgbClr val="009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  <a:t>Мониторинг технического состояния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95C1056-22B3-4479-9237-AC252CAF88A4}"/>
              </a:ext>
            </a:extLst>
          </p:cNvPr>
          <p:cNvSpPr/>
          <p:nvPr/>
        </p:nvSpPr>
        <p:spPr>
          <a:xfrm>
            <a:off x="9926523" y="3158468"/>
            <a:ext cx="2590800" cy="2756694"/>
          </a:xfrm>
          <a:prstGeom prst="roundRect">
            <a:avLst/>
          </a:prstGeom>
          <a:solidFill>
            <a:srgbClr val="009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  <a:t>Соблюдение</a:t>
            </a:r>
            <a:b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</a:br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  <a:t>экологических норм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30DBA84-B629-4700-96E5-A40C7FA3C63E}"/>
              </a:ext>
            </a:extLst>
          </p:cNvPr>
          <p:cNvSpPr/>
          <p:nvPr/>
        </p:nvSpPr>
        <p:spPr>
          <a:xfrm>
            <a:off x="12904794" y="3152403"/>
            <a:ext cx="2590800" cy="2756694"/>
          </a:xfrm>
          <a:prstGeom prst="roundRect">
            <a:avLst/>
          </a:prstGeom>
          <a:solidFill>
            <a:srgbClr val="009B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  <a:t>Безопасность</a:t>
            </a:r>
            <a:b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</a:br>
            <a:r>
              <a:rPr lang="ru-RU" b="1" i="0" dirty="0">
                <a:solidFill>
                  <a:schemeClr val="bg2"/>
                </a:solidFill>
                <a:effectLst/>
                <a:latin typeface="Montserrat" panose="00000500000000000000" pitchFamily="2" charset="-52"/>
              </a:rPr>
              <a:t>груза и команды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8AD88AC-97F0-4C63-9A42-B311BE300FCC}"/>
              </a:ext>
            </a:extLst>
          </p:cNvPr>
          <p:cNvGrpSpPr/>
          <p:nvPr/>
        </p:nvGrpSpPr>
        <p:grpSpPr>
          <a:xfrm>
            <a:off x="1096441" y="7392411"/>
            <a:ext cx="5879877" cy="830997"/>
            <a:chOff x="1016305" y="5383568"/>
            <a:chExt cx="5879877" cy="830997"/>
          </a:xfrm>
        </p:grpSpPr>
        <p:sp>
          <p:nvSpPr>
            <p:cNvPr id="46" name="Freeform: Shape 5">
              <a:extLst>
                <a:ext uri="{FF2B5EF4-FFF2-40B4-BE49-F238E27FC236}">
                  <a16:creationId xmlns:a16="http://schemas.microsoft.com/office/drawing/2014/main" id="{1C6B3E35-360C-4B1B-AF4D-6B530C980BFA}"/>
                </a:ext>
              </a:extLst>
            </p:cNvPr>
            <p:cNvSpPr/>
            <p:nvPr/>
          </p:nvSpPr>
          <p:spPr>
            <a:xfrm>
              <a:off x="1016305" y="5667958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dirty="0">
                <a:latin typeface="Abadi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7E4F51-0C86-4FA1-AF9E-2CE2C5EE16D1}"/>
                </a:ext>
              </a:extLst>
            </p:cNvPr>
            <p:cNvSpPr txBox="1"/>
            <p:nvPr/>
          </p:nvSpPr>
          <p:spPr>
            <a:xfrm>
              <a:off x="1505196" y="5383568"/>
              <a:ext cx="53909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0" i="0" dirty="0">
                  <a:solidFill>
                    <a:srgbClr val="3C3B3F"/>
                  </a:solidFill>
                  <a:effectLst/>
                  <a:latin typeface="Montserrat" pitchFamily="2" charset="-52"/>
                </a:rPr>
                <a:t>Определение места и времени бункеровки</a:t>
              </a:r>
              <a:endParaRPr lang="ru-RU" sz="2400" b="1" dirty="0">
                <a:solidFill>
                  <a:schemeClr val="bg1"/>
                </a:solidFill>
                <a:latin typeface="Montserrat" pitchFamily="2" charset="-52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D0233B1D-7521-4122-8733-018AD5AA1EC9}"/>
              </a:ext>
            </a:extLst>
          </p:cNvPr>
          <p:cNvGrpSpPr/>
          <p:nvPr/>
        </p:nvGrpSpPr>
        <p:grpSpPr>
          <a:xfrm>
            <a:off x="1096441" y="8498615"/>
            <a:ext cx="4041212" cy="830997"/>
            <a:chOff x="1016305" y="5383568"/>
            <a:chExt cx="4041212" cy="830997"/>
          </a:xfrm>
        </p:grpSpPr>
        <p:sp>
          <p:nvSpPr>
            <p:cNvPr id="49" name="Freeform: Shape 5">
              <a:extLst>
                <a:ext uri="{FF2B5EF4-FFF2-40B4-BE49-F238E27FC236}">
                  <a16:creationId xmlns:a16="http://schemas.microsoft.com/office/drawing/2014/main" id="{19B3424E-F636-456B-8CC2-AEA937FBAE72}"/>
                </a:ext>
              </a:extLst>
            </p:cNvPr>
            <p:cNvSpPr/>
            <p:nvPr/>
          </p:nvSpPr>
          <p:spPr>
            <a:xfrm>
              <a:off x="1016305" y="5667958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dirty="0">
                <a:latin typeface="Abadi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CB6E2D-D2A8-430B-8348-C3DEEAFF289A}"/>
                </a:ext>
              </a:extLst>
            </p:cNvPr>
            <p:cNvSpPr txBox="1"/>
            <p:nvPr/>
          </p:nvSpPr>
          <p:spPr>
            <a:xfrm>
              <a:off x="1505196" y="5383568"/>
              <a:ext cx="35523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0" i="0" dirty="0">
                  <a:solidFill>
                    <a:srgbClr val="3C3B3F"/>
                  </a:solidFill>
                  <a:effectLst/>
                  <a:latin typeface="Montserrat" pitchFamily="2" charset="-52"/>
                </a:rPr>
                <a:t>Измерение остатков с точностью 3-5%</a:t>
              </a:r>
              <a:endParaRPr lang="ru-RU" sz="2400" b="1" dirty="0">
                <a:solidFill>
                  <a:schemeClr val="bg1"/>
                </a:solidFill>
                <a:latin typeface="Montserrat" pitchFamily="2" charset="-52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150DC3D-4D57-44BB-93C7-6B54375E9643}"/>
              </a:ext>
            </a:extLst>
          </p:cNvPr>
          <p:cNvGrpSpPr/>
          <p:nvPr/>
        </p:nvGrpSpPr>
        <p:grpSpPr>
          <a:xfrm>
            <a:off x="7056521" y="8498615"/>
            <a:ext cx="4932280" cy="830997"/>
            <a:chOff x="7056521" y="8498615"/>
            <a:chExt cx="4932280" cy="8309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E59A20E-B4A2-4B57-BDAF-395202374603}"/>
                </a:ext>
              </a:extLst>
            </p:cNvPr>
            <p:cNvSpPr txBox="1"/>
            <p:nvPr/>
          </p:nvSpPr>
          <p:spPr>
            <a:xfrm>
              <a:off x="7515252" y="8498615"/>
              <a:ext cx="44735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0" i="0" dirty="0">
                  <a:solidFill>
                    <a:srgbClr val="3C3B3F"/>
                  </a:solidFill>
                  <a:effectLst/>
                  <a:latin typeface="Montserrat" pitchFamily="2" charset="-52"/>
                </a:rPr>
                <a:t>Экономия до 15-20% топлива</a:t>
              </a:r>
              <a:endParaRPr lang="ru-RU" sz="2400" b="1" dirty="0">
                <a:solidFill>
                  <a:schemeClr val="bg1"/>
                </a:solidFill>
                <a:latin typeface="Montserrat" pitchFamily="2" charset="-52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38" name="Freeform: Shape 5">
              <a:extLst>
                <a:ext uri="{FF2B5EF4-FFF2-40B4-BE49-F238E27FC236}">
                  <a16:creationId xmlns:a16="http://schemas.microsoft.com/office/drawing/2014/main" id="{051B0166-C5DA-437D-BF0B-A28A810F5251}"/>
                </a:ext>
              </a:extLst>
            </p:cNvPr>
            <p:cNvSpPr/>
            <p:nvPr/>
          </p:nvSpPr>
          <p:spPr>
            <a:xfrm>
              <a:off x="7056521" y="8740452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dirty="0">
                <a:latin typeface="Abadi" panose="020B0604020202020204" pitchFamily="34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B1C7ADB-35D1-48A9-8951-B03E0ECE1019}"/>
              </a:ext>
            </a:extLst>
          </p:cNvPr>
          <p:cNvGrpSpPr/>
          <p:nvPr/>
        </p:nvGrpSpPr>
        <p:grpSpPr>
          <a:xfrm>
            <a:off x="7093788" y="6677006"/>
            <a:ext cx="4665856" cy="1200329"/>
            <a:chOff x="7093788" y="6677006"/>
            <a:chExt cx="4665856" cy="120032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0E41D77-391D-495E-B4AC-C8284204F8BA}"/>
                </a:ext>
              </a:extLst>
            </p:cNvPr>
            <p:cNvSpPr txBox="1"/>
            <p:nvPr/>
          </p:nvSpPr>
          <p:spPr>
            <a:xfrm>
              <a:off x="7443742" y="6677006"/>
              <a:ext cx="43159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0" i="0" dirty="0">
                  <a:solidFill>
                    <a:srgbClr val="3C3B3F"/>
                  </a:solidFill>
                  <a:effectLst/>
                  <a:latin typeface="Montserrat" pitchFamily="2" charset="-52"/>
                </a:rPr>
                <a:t>Точная информация: объем, масса, плотность, температура</a:t>
              </a:r>
              <a:endParaRPr lang="ru-RU" sz="2400" b="1" dirty="0">
                <a:solidFill>
                  <a:schemeClr val="bg1"/>
                </a:solidFill>
                <a:latin typeface="Montserrat" pitchFamily="2" charset="-52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41" name="Freeform: Shape 5">
              <a:extLst>
                <a:ext uri="{FF2B5EF4-FFF2-40B4-BE49-F238E27FC236}">
                  <a16:creationId xmlns:a16="http://schemas.microsoft.com/office/drawing/2014/main" id="{91CE5C0E-2D18-4AC5-8901-60DD4D8E4148}"/>
                </a:ext>
              </a:extLst>
            </p:cNvPr>
            <p:cNvSpPr/>
            <p:nvPr/>
          </p:nvSpPr>
          <p:spPr>
            <a:xfrm>
              <a:off x="7093788" y="7146062"/>
              <a:ext cx="274940" cy="262217"/>
            </a:xfrm>
            <a:custGeom>
              <a:avLst/>
              <a:gdLst/>
              <a:ahLst/>
              <a:cxnLst/>
              <a:rect l="l" t="t" r="r" b="b"/>
              <a:pathLst>
                <a:path w="212255" h="202432">
                  <a:moveTo>
                    <a:pt x="106128" y="0"/>
                  </a:moveTo>
                  <a:cubicBezTo>
                    <a:pt x="107600" y="66"/>
                    <a:pt x="108865" y="635"/>
                    <a:pt x="109922" y="1705"/>
                  </a:cubicBezTo>
                  <a:cubicBezTo>
                    <a:pt x="110980" y="2776"/>
                    <a:pt x="111799" y="3951"/>
                    <a:pt x="112378" y="5229"/>
                  </a:cubicBezTo>
                  <a:lnTo>
                    <a:pt x="141078" y="63267"/>
                  </a:lnTo>
                  <a:lnTo>
                    <a:pt x="205112" y="72579"/>
                  </a:lnTo>
                  <a:cubicBezTo>
                    <a:pt x="206749" y="72808"/>
                    <a:pt x="208322" y="73371"/>
                    <a:pt x="209832" y="74269"/>
                  </a:cubicBezTo>
                  <a:cubicBezTo>
                    <a:pt x="211341" y="75167"/>
                    <a:pt x="212149" y="76560"/>
                    <a:pt x="212255" y="78447"/>
                  </a:cubicBezTo>
                  <a:cubicBezTo>
                    <a:pt x="212221" y="79603"/>
                    <a:pt x="211875" y="80703"/>
                    <a:pt x="211219" y="81747"/>
                  </a:cubicBezTo>
                  <a:cubicBezTo>
                    <a:pt x="210562" y="82792"/>
                    <a:pt x="209802" y="83732"/>
                    <a:pt x="208939" y="84569"/>
                  </a:cubicBezTo>
                  <a:lnTo>
                    <a:pt x="162635" y="129725"/>
                  </a:lnTo>
                  <a:lnTo>
                    <a:pt x="173605" y="193503"/>
                  </a:lnTo>
                  <a:cubicBezTo>
                    <a:pt x="173666" y="193944"/>
                    <a:pt x="173704" y="194370"/>
                    <a:pt x="173717" y="194779"/>
                  </a:cubicBezTo>
                  <a:cubicBezTo>
                    <a:pt x="173730" y="195188"/>
                    <a:pt x="173736" y="195613"/>
                    <a:pt x="173733" y="196054"/>
                  </a:cubicBezTo>
                  <a:cubicBezTo>
                    <a:pt x="173746" y="197771"/>
                    <a:pt x="173337" y="199249"/>
                    <a:pt x="172505" y="200487"/>
                  </a:cubicBezTo>
                  <a:cubicBezTo>
                    <a:pt x="171673" y="201725"/>
                    <a:pt x="170339" y="202374"/>
                    <a:pt x="168503" y="202432"/>
                  </a:cubicBezTo>
                  <a:cubicBezTo>
                    <a:pt x="167605" y="202424"/>
                    <a:pt x="166723" y="202281"/>
                    <a:pt x="165856" y="202002"/>
                  </a:cubicBezTo>
                  <a:cubicBezTo>
                    <a:pt x="164990" y="201723"/>
                    <a:pt x="164171" y="201356"/>
                    <a:pt x="163401" y="200902"/>
                  </a:cubicBezTo>
                  <a:lnTo>
                    <a:pt x="106128" y="170798"/>
                  </a:lnTo>
                  <a:lnTo>
                    <a:pt x="48854" y="200902"/>
                  </a:lnTo>
                  <a:cubicBezTo>
                    <a:pt x="48028" y="201356"/>
                    <a:pt x="47193" y="201723"/>
                    <a:pt x="46351" y="202002"/>
                  </a:cubicBezTo>
                  <a:cubicBezTo>
                    <a:pt x="45509" y="202281"/>
                    <a:pt x="44642" y="202424"/>
                    <a:pt x="43752" y="202432"/>
                  </a:cubicBezTo>
                  <a:cubicBezTo>
                    <a:pt x="41910" y="202374"/>
                    <a:pt x="40555" y="201725"/>
                    <a:pt x="39686" y="200487"/>
                  </a:cubicBezTo>
                  <a:cubicBezTo>
                    <a:pt x="38817" y="199249"/>
                    <a:pt x="38387" y="197771"/>
                    <a:pt x="38395" y="196054"/>
                  </a:cubicBezTo>
                  <a:cubicBezTo>
                    <a:pt x="38397" y="195613"/>
                    <a:pt x="38424" y="195188"/>
                    <a:pt x="38474" y="194779"/>
                  </a:cubicBezTo>
                  <a:cubicBezTo>
                    <a:pt x="38525" y="194370"/>
                    <a:pt x="38583" y="193944"/>
                    <a:pt x="38650" y="193503"/>
                  </a:cubicBezTo>
                  <a:lnTo>
                    <a:pt x="49620" y="129725"/>
                  </a:lnTo>
                  <a:lnTo>
                    <a:pt x="3189" y="84569"/>
                  </a:lnTo>
                  <a:cubicBezTo>
                    <a:pt x="2386" y="83732"/>
                    <a:pt x="1664" y="82792"/>
                    <a:pt x="1020" y="81747"/>
                  </a:cubicBezTo>
                  <a:cubicBezTo>
                    <a:pt x="377" y="80703"/>
                    <a:pt x="37" y="79603"/>
                    <a:pt x="0" y="78447"/>
                  </a:cubicBezTo>
                  <a:cubicBezTo>
                    <a:pt x="98" y="76560"/>
                    <a:pt x="890" y="75167"/>
                    <a:pt x="2376" y="74269"/>
                  </a:cubicBezTo>
                  <a:cubicBezTo>
                    <a:pt x="3861" y="73371"/>
                    <a:pt x="5450" y="72808"/>
                    <a:pt x="7143" y="72579"/>
                  </a:cubicBezTo>
                  <a:lnTo>
                    <a:pt x="71177" y="63267"/>
                  </a:lnTo>
                  <a:lnTo>
                    <a:pt x="99877" y="5229"/>
                  </a:lnTo>
                  <a:cubicBezTo>
                    <a:pt x="100457" y="3951"/>
                    <a:pt x="101275" y="2776"/>
                    <a:pt x="102333" y="1705"/>
                  </a:cubicBezTo>
                  <a:cubicBezTo>
                    <a:pt x="103390" y="635"/>
                    <a:pt x="104655" y="66"/>
                    <a:pt x="106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400" dirty="0">
                <a:latin typeface="Abadi" panose="020B0604020202020204" pitchFamily="34" charset="0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A860AB3-E56A-494D-9753-24076E0B59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3617" t="47430" r="52657" b="46938"/>
          <a:stretch/>
        </p:blipFill>
        <p:spPr>
          <a:xfrm rot="3146300">
            <a:off x="10853140" y="1918013"/>
            <a:ext cx="7031488" cy="15031770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93756980-2DD1-4670-AEB8-FDA5E33871CC}"/>
              </a:ext>
            </a:extLst>
          </p:cNvPr>
          <p:cNvSpPr/>
          <p:nvPr/>
        </p:nvSpPr>
        <p:spPr>
          <a:xfrm>
            <a:off x="1747110" y="2704328"/>
            <a:ext cx="1080000" cy="1080000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1D2FF9-490F-423F-AB08-1A3E858A0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846" y="2980064"/>
            <a:ext cx="528528" cy="528528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135B2F50-38BF-4643-9146-46E43EEC51BD}"/>
              </a:ext>
            </a:extLst>
          </p:cNvPr>
          <p:cNvSpPr/>
          <p:nvPr/>
        </p:nvSpPr>
        <p:spPr>
          <a:xfrm>
            <a:off x="4725381" y="2696873"/>
            <a:ext cx="1080000" cy="1080000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BC533E77-4ED0-4A9B-BDD1-CCF16F900114}"/>
              </a:ext>
            </a:extLst>
          </p:cNvPr>
          <p:cNvSpPr/>
          <p:nvPr/>
        </p:nvSpPr>
        <p:spPr>
          <a:xfrm>
            <a:off x="7703652" y="2709061"/>
            <a:ext cx="1080000" cy="1080000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CC55474B-F679-49C2-B6CF-E81FEEC3506E}"/>
              </a:ext>
            </a:extLst>
          </p:cNvPr>
          <p:cNvSpPr/>
          <p:nvPr/>
        </p:nvSpPr>
        <p:spPr>
          <a:xfrm>
            <a:off x="10681923" y="2710879"/>
            <a:ext cx="1080000" cy="1080000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88A53EE9-F394-4D6E-BD24-7701609232AB}"/>
              </a:ext>
            </a:extLst>
          </p:cNvPr>
          <p:cNvSpPr/>
          <p:nvPr/>
        </p:nvSpPr>
        <p:spPr>
          <a:xfrm>
            <a:off x="13660194" y="2674658"/>
            <a:ext cx="1080000" cy="1080000"/>
          </a:xfrm>
          <a:prstGeom prst="ellipse">
            <a:avLst/>
          </a:prstGeom>
          <a:solidFill>
            <a:srgbClr val="DBEA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37BCD6-26CC-4205-B652-C15CB1C18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569" y="2881061"/>
            <a:ext cx="711625" cy="711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8E78ED-6F94-40FA-8824-C23A9DD96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7245" y="2922654"/>
            <a:ext cx="652814" cy="6528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72C26D-B3C6-4FDD-8A4F-504D93EE0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9422" y="2918378"/>
            <a:ext cx="665002" cy="6650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33BE9E-32B9-4E2D-B32A-C8E66AA08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30850" y="2945314"/>
            <a:ext cx="538689" cy="5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5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E94975-ABDF-4924-88F0-3D9B5759A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705" t="48650" r="55923" b="47809"/>
          <a:stretch/>
        </p:blipFill>
        <p:spPr>
          <a:xfrm>
            <a:off x="9760369" y="-3835414"/>
            <a:ext cx="10760905" cy="159846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5D256D-013E-41FD-AAA0-C2C68801D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3617" t="47430" r="52657" b="46938"/>
          <a:stretch/>
        </p:blipFill>
        <p:spPr>
          <a:xfrm rot="18100346">
            <a:off x="10485672" y="430488"/>
            <a:ext cx="7031488" cy="15031770"/>
          </a:xfrm>
          <a:prstGeom prst="rect">
            <a:avLst/>
          </a:prstGeom>
        </p:spPr>
      </p:pic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17BF2E6D-F27E-4E48-9E18-D3B49588D916}"/>
              </a:ext>
            </a:extLst>
          </p:cNvPr>
          <p:cNvSpPr/>
          <p:nvPr/>
        </p:nvSpPr>
        <p:spPr>
          <a:xfrm>
            <a:off x="1708285" y="8614899"/>
            <a:ext cx="1269360" cy="1269360"/>
          </a:xfrm>
          <a:prstGeom prst="round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DB0CEC-332E-4E9E-BFAB-8B7D7DCD9C01}"/>
              </a:ext>
            </a:extLst>
          </p:cNvPr>
          <p:cNvSpPr txBox="1"/>
          <p:nvPr/>
        </p:nvSpPr>
        <p:spPr>
          <a:xfrm>
            <a:off x="881697" y="1016664"/>
            <a:ext cx="11505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Визуализация данных </a:t>
            </a:r>
            <a:b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 DOTS для судостроения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1F37454-6AFC-4E53-8A7F-402A8033A1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7" y="2753066"/>
            <a:ext cx="12905846" cy="6160525"/>
          </a:xfrm>
          <a:prstGeom prst="roundRect">
            <a:avLst>
              <a:gd name="adj" fmla="val 27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6A703A-170C-4F72-B355-D30D4502C930}"/>
              </a:ext>
            </a:extLst>
          </p:cNvPr>
          <p:cNvSpPr txBox="1"/>
          <p:nvPr/>
        </p:nvSpPr>
        <p:spPr>
          <a:xfrm>
            <a:off x="3124032" y="9100192"/>
            <a:ext cx="91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C3B3F"/>
                </a:solidFill>
                <a:latin typeface="Montserrat" pitchFamily="2" charset="-52"/>
              </a:rPr>
              <a:t>Схема оборудования на судне</a:t>
            </a:r>
          </a:p>
        </p:txBody>
      </p:sp>
      <p:pic>
        <p:nvPicPr>
          <p:cNvPr id="62" name="Рисунок 61" descr="Информация">
            <a:extLst>
              <a:ext uri="{FF2B5EF4-FFF2-40B4-BE49-F238E27FC236}">
                <a16:creationId xmlns:a16="http://schemas.microsoft.com/office/drawing/2014/main" id="{73008384-5B9E-491F-8C7B-DCE3EB1700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91456" y="9054351"/>
            <a:ext cx="703017" cy="70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0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448A31-46B4-4FB8-80FE-D781B1AD1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617" t="47430" r="52657" b="46938"/>
          <a:stretch/>
        </p:blipFill>
        <p:spPr>
          <a:xfrm rot="18051591">
            <a:off x="8129269" y="-2756613"/>
            <a:ext cx="8798094" cy="188083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A67D40-6843-4300-95C3-8711F25EA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0408" t="47592" r="51998" b="50277"/>
          <a:stretch/>
        </p:blipFill>
        <p:spPr>
          <a:xfrm rot="3597904" flipV="1">
            <a:off x="3831043" y="-1997862"/>
            <a:ext cx="24931002" cy="11293144"/>
          </a:xfrm>
          <a:prstGeom prst="rect">
            <a:avLst/>
          </a:prstGeom>
        </p:spPr>
      </p:pic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17BF2E6D-F27E-4E48-9E18-D3B49588D916}"/>
              </a:ext>
            </a:extLst>
          </p:cNvPr>
          <p:cNvSpPr/>
          <p:nvPr/>
        </p:nvSpPr>
        <p:spPr>
          <a:xfrm>
            <a:off x="1708285" y="8614899"/>
            <a:ext cx="1269360" cy="1269360"/>
          </a:xfrm>
          <a:prstGeom prst="round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DB0CEC-332E-4E9E-BFAB-8B7D7DCD9C01}"/>
              </a:ext>
            </a:extLst>
          </p:cNvPr>
          <p:cNvSpPr txBox="1"/>
          <p:nvPr/>
        </p:nvSpPr>
        <p:spPr>
          <a:xfrm>
            <a:off x="881697" y="1016664"/>
            <a:ext cx="11505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Визуализация данных </a:t>
            </a:r>
            <a:b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 DOTS для судостроения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6A703A-170C-4F72-B355-D30D4502C930}"/>
              </a:ext>
            </a:extLst>
          </p:cNvPr>
          <p:cNvSpPr txBox="1"/>
          <p:nvPr/>
        </p:nvSpPr>
        <p:spPr>
          <a:xfrm>
            <a:off x="3124032" y="9100192"/>
            <a:ext cx="9132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C3B3F"/>
                </a:solidFill>
                <a:latin typeface="Montserrat" pitchFamily="2" charset="-52"/>
              </a:rPr>
              <a:t>Расчёт трека движения судна</a:t>
            </a:r>
          </a:p>
        </p:txBody>
      </p:sp>
      <p:pic>
        <p:nvPicPr>
          <p:cNvPr id="62" name="Рисунок 61" descr="Информация">
            <a:extLst>
              <a:ext uri="{FF2B5EF4-FFF2-40B4-BE49-F238E27FC236}">
                <a16:creationId xmlns:a16="http://schemas.microsoft.com/office/drawing/2014/main" id="{73008384-5B9E-491F-8C7B-DCE3EB1700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1456" y="9054351"/>
            <a:ext cx="703017" cy="703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A569C9-483F-4816-B8E3-AD7D6A7C6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2547939"/>
            <a:ext cx="9408160" cy="38147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FE31FF-16DA-445B-9925-2092E4B52F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820" y="4996535"/>
            <a:ext cx="9712960" cy="39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7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9707E3-2BD5-4BA8-9655-33001D4BD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408" t="47592" r="51998" b="50277"/>
          <a:stretch/>
        </p:blipFill>
        <p:spPr>
          <a:xfrm rot="3597904">
            <a:off x="2349520" y="3344436"/>
            <a:ext cx="21514487" cy="85406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4D841B-0BBE-4B83-8382-05456A90E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0705" t="48650" r="55923" b="47809"/>
          <a:stretch/>
        </p:blipFill>
        <p:spPr>
          <a:xfrm>
            <a:off x="9783515" y="-3835414"/>
            <a:ext cx="10760905" cy="15984683"/>
          </a:xfrm>
          <a:prstGeom prst="rect">
            <a:avLst/>
          </a:prstGeom>
        </p:spPr>
      </p:pic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17BF2E6D-F27E-4E48-9E18-D3B49588D916}"/>
              </a:ext>
            </a:extLst>
          </p:cNvPr>
          <p:cNvSpPr/>
          <p:nvPr/>
        </p:nvSpPr>
        <p:spPr>
          <a:xfrm>
            <a:off x="1708285" y="8614899"/>
            <a:ext cx="1269360" cy="1269360"/>
          </a:xfrm>
          <a:prstGeom prst="round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DB0CEC-332E-4E9E-BFAB-8B7D7DCD9C01}"/>
              </a:ext>
            </a:extLst>
          </p:cNvPr>
          <p:cNvSpPr txBox="1"/>
          <p:nvPr/>
        </p:nvSpPr>
        <p:spPr>
          <a:xfrm>
            <a:off x="881697" y="1016664"/>
            <a:ext cx="11505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Визуализация данных </a:t>
            </a:r>
            <a:b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</a:br>
            <a:r>
              <a:rPr lang="ru-RU" sz="40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 DOTS для судостроения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6A703A-170C-4F72-B355-D30D4502C930}"/>
              </a:ext>
            </a:extLst>
          </p:cNvPr>
          <p:cNvSpPr txBox="1"/>
          <p:nvPr/>
        </p:nvSpPr>
        <p:spPr>
          <a:xfrm>
            <a:off x="3124032" y="9100192"/>
            <a:ext cx="9132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C3B3F"/>
                </a:solidFill>
                <a:latin typeface="Montserrat" pitchFamily="2" charset="-52"/>
              </a:rPr>
              <a:t>DOTS</a:t>
            </a:r>
            <a:br>
              <a:rPr lang="en-US" sz="2000" dirty="0">
                <a:solidFill>
                  <a:srgbClr val="3C3B3F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rgbClr val="3C3B3F"/>
                </a:solidFill>
                <a:latin typeface="Montserrat" pitchFamily="2" charset="-52"/>
              </a:rPr>
              <a:t>Графики бункеровки</a:t>
            </a:r>
          </a:p>
        </p:txBody>
      </p:sp>
      <p:pic>
        <p:nvPicPr>
          <p:cNvPr id="62" name="Рисунок 61" descr="Информация">
            <a:extLst>
              <a:ext uri="{FF2B5EF4-FFF2-40B4-BE49-F238E27FC236}">
                <a16:creationId xmlns:a16="http://schemas.microsoft.com/office/drawing/2014/main" id="{73008384-5B9E-491F-8C7B-DCE3EB1700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1456" y="9054351"/>
            <a:ext cx="703017" cy="7030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5A8C58-54B9-4736-A17A-7CFA979B3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399" y="2754687"/>
            <a:ext cx="12868984" cy="6132245"/>
          </a:xfrm>
          <a:prstGeom prst="roundRect">
            <a:avLst>
              <a:gd name="adj" fmla="val 27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21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ECF6D9-FD79-4397-8A4A-79B2C08C60B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3" r="17263"/>
          <a:stretch/>
        </p:blipFill>
        <p:spPr>
          <a:xfrm>
            <a:off x="8926508" y="0"/>
            <a:ext cx="9361491" cy="9542384"/>
          </a:xfrm>
          <a:custGeom>
            <a:avLst/>
            <a:gdLst>
              <a:gd name="T0" fmla="*/ 4099 w 4140"/>
              <a:gd name="T1" fmla="*/ 1686 h 4221"/>
              <a:gd name="T2" fmla="*/ 3899 w 4140"/>
              <a:gd name="T3" fmla="*/ 1679 h 4221"/>
              <a:gd name="T4" fmla="*/ 3600 w 4140"/>
              <a:gd name="T5" fmla="*/ 1618 h 4221"/>
              <a:gd name="T6" fmla="*/ 3325 w 4140"/>
              <a:gd name="T7" fmla="*/ 1501 h 4221"/>
              <a:gd name="T8" fmla="*/ 3080 w 4140"/>
              <a:gd name="T9" fmla="*/ 1335 h 4221"/>
              <a:gd name="T10" fmla="*/ 2871 w 4140"/>
              <a:gd name="T11" fmla="*/ 1126 h 4221"/>
              <a:gd name="T12" fmla="*/ 2706 w 4140"/>
              <a:gd name="T13" fmla="*/ 880 h 4221"/>
              <a:gd name="T14" fmla="*/ 2590 w 4140"/>
              <a:gd name="T15" fmla="*/ 603 h 4221"/>
              <a:gd name="T16" fmla="*/ 2529 w 4140"/>
              <a:gd name="T17" fmla="*/ 302 h 4221"/>
              <a:gd name="T18" fmla="*/ 2523 w 4140"/>
              <a:gd name="T19" fmla="*/ 72 h 4221"/>
              <a:gd name="T20" fmla="*/ 1 w 4140"/>
              <a:gd name="T21" fmla="*/ 36 h 4221"/>
              <a:gd name="T22" fmla="*/ 0 w 4140"/>
              <a:gd name="T23" fmla="*/ 200 h 4221"/>
              <a:gd name="T24" fmla="*/ 9 w 4140"/>
              <a:gd name="T25" fmla="*/ 422 h 4221"/>
              <a:gd name="T26" fmla="*/ 30 w 4140"/>
              <a:gd name="T27" fmla="*/ 640 h 4221"/>
              <a:gd name="T28" fmla="*/ 61 w 4140"/>
              <a:gd name="T29" fmla="*/ 856 h 4221"/>
              <a:gd name="T30" fmla="*/ 104 w 4140"/>
              <a:gd name="T31" fmla="*/ 1067 h 4221"/>
              <a:gd name="T32" fmla="*/ 158 w 4140"/>
              <a:gd name="T33" fmla="*/ 1275 h 4221"/>
              <a:gd name="T34" fmla="*/ 222 w 4140"/>
              <a:gd name="T35" fmla="*/ 1478 h 4221"/>
              <a:gd name="T36" fmla="*/ 296 w 4140"/>
              <a:gd name="T37" fmla="*/ 1675 h 4221"/>
              <a:gd name="T38" fmla="*/ 399 w 4140"/>
              <a:gd name="T39" fmla="*/ 1794 h 4221"/>
              <a:gd name="T40" fmla="*/ 571 w 4140"/>
              <a:gd name="T41" fmla="*/ 1701 h 4221"/>
              <a:gd name="T42" fmla="*/ 758 w 4140"/>
              <a:gd name="T43" fmla="*/ 1633 h 4221"/>
              <a:gd name="T44" fmla="*/ 956 w 4140"/>
              <a:gd name="T45" fmla="*/ 1594 h 4221"/>
              <a:gd name="T46" fmla="*/ 1085 w 4140"/>
              <a:gd name="T47" fmla="*/ 1585 h 4221"/>
              <a:gd name="T48" fmla="*/ 1313 w 4140"/>
              <a:gd name="T49" fmla="*/ 1600 h 4221"/>
              <a:gd name="T50" fmla="*/ 1566 w 4140"/>
              <a:gd name="T51" fmla="*/ 1665 h 4221"/>
              <a:gd name="T52" fmla="*/ 1797 w 4140"/>
              <a:gd name="T53" fmla="*/ 1777 h 4221"/>
              <a:gd name="T54" fmla="*/ 2002 w 4140"/>
              <a:gd name="T55" fmla="*/ 1930 h 4221"/>
              <a:gd name="T56" fmla="*/ 2172 w 4140"/>
              <a:gd name="T57" fmla="*/ 2119 h 4221"/>
              <a:gd name="T58" fmla="*/ 2304 w 4140"/>
              <a:gd name="T59" fmla="*/ 2339 h 4221"/>
              <a:gd name="T60" fmla="*/ 2394 w 4140"/>
              <a:gd name="T61" fmla="*/ 2583 h 4221"/>
              <a:gd name="T62" fmla="*/ 2434 w 4140"/>
              <a:gd name="T63" fmla="*/ 2846 h 4221"/>
              <a:gd name="T64" fmla="*/ 2433 w 4140"/>
              <a:gd name="T65" fmla="*/ 3002 h 4221"/>
              <a:gd name="T66" fmla="*/ 2421 w 4140"/>
              <a:gd name="T67" fmla="*/ 3116 h 4221"/>
              <a:gd name="T68" fmla="*/ 2399 w 4140"/>
              <a:gd name="T69" fmla="*/ 3227 h 4221"/>
              <a:gd name="T70" fmla="*/ 2369 w 4140"/>
              <a:gd name="T71" fmla="*/ 3335 h 4221"/>
              <a:gd name="T72" fmla="*/ 2329 w 4140"/>
              <a:gd name="T73" fmla="*/ 3438 h 4221"/>
              <a:gd name="T74" fmla="*/ 2282 w 4140"/>
              <a:gd name="T75" fmla="*/ 3537 h 4221"/>
              <a:gd name="T76" fmla="*/ 2227 w 4140"/>
              <a:gd name="T77" fmla="*/ 3632 h 4221"/>
              <a:gd name="T78" fmla="*/ 2165 w 4140"/>
              <a:gd name="T79" fmla="*/ 3720 h 4221"/>
              <a:gd name="T80" fmla="*/ 2310 w 4140"/>
              <a:gd name="T81" fmla="*/ 3825 h 4221"/>
              <a:gd name="T82" fmla="*/ 2533 w 4140"/>
              <a:gd name="T83" fmla="*/ 3924 h 4221"/>
              <a:gd name="T84" fmla="*/ 2762 w 4140"/>
              <a:gd name="T85" fmla="*/ 4008 h 4221"/>
              <a:gd name="T86" fmla="*/ 2998 w 4140"/>
              <a:gd name="T87" fmla="*/ 4081 h 4221"/>
              <a:gd name="T88" fmla="*/ 3238 w 4140"/>
              <a:gd name="T89" fmla="*/ 4138 h 4221"/>
              <a:gd name="T90" fmla="*/ 3486 w 4140"/>
              <a:gd name="T91" fmla="*/ 4180 h 4221"/>
              <a:gd name="T92" fmla="*/ 3736 w 4140"/>
              <a:gd name="T93" fmla="*/ 4209 h 4221"/>
              <a:gd name="T94" fmla="*/ 3993 w 4140"/>
              <a:gd name="T95" fmla="*/ 4221 h 4221"/>
              <a:gd name="T96" fmla="*/ 4119 w 4140"/>
              <a:gd name="T97" fmla="*/ 4221 h 4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140" h="4221">
                <a:moveTo>
                  <a:pt x="4140" y="4220"/>
                </a:moveTo>
                <a:lnTo>
                  <a:pt x="4140" y="1685"/>
                </a:lnTo>
                <a:lnTo>
                  <a:pt x="4120" y="1686"/>
                </a:lnTo>
                <a:lnTo>
                  <a:pt x="4099" y="1686"/>
                </a:lnTo>
                <a:lnTo>
                  <a:pt x="4078" y="1687"/>
                </a:lnTo>
                <a:lnTo>
                  <a:pt x="4057" y="1687"/>
                </a:lnTo>
                <a:lnTo>
                  <a:pt x="3978" y="1685"/>
                </a:lnTo>
                <a:lnTo>
                  <a:pt x="3899" y="1679"/>
                </a:lnTo>
                <a:lnTo>
                  <a:pt x="3823" y="1669"/>
                </a:lnTo>
                <a:lnTo>
                  <a:pt x="3747" y="1656"/>
                </a:lnTo>
                <a:lnTo>
                  <a:pt x="3673" y="1639"/>
                </a:lnTo>
                <a:lnTo>
                  <a:pt x="3600" y="1618"/>
                </a:lnTo>
                <a:lnTo>
                  <a:pt x="3529" y="1594"/>
                </a:lnTo>
                <a:lnTo>
                  <a:pt x="3460" y="1566"/>
                </a:lnTo>
                <a:lnTo>
                  <a:pt x="3391" y="1535"/>
                </a:lnTo>
                <a:lnTo>
                  <a:pt x="3325" y="1501"/>
                </a:lnTo>
                <a:lnTo>
                  <a:pt x="3260" y="1464"/>
                </a:lnTo>
                <a:lnTo>
                  <a:pt x="3198" y="1424"/>
                </a:lnTo>
                <a:lnTo>
                  <a:pt x="3138" y="1380"/>
                </a:lnTo>
                <a:lnTo>
                  <a:pt x="3080" y="1335"/>
                </a:lnTo>
                <a:lnTo>
                  <a:pt x="3025" y="1287"/>
                </a:lnTo>
                <a:lnTo>
                  <a:pt x="2971" y="1235"/>
                </a:lnTo>
                <a:lnTo>
                  <a:pt x="2921" y="1182"/>
                </a:lnTo>
                <a:lnTo>
                  <a:pt x="2871" y="1126"/>
                </a:lnTo>
                <a:lnTo>
                  <a:pt x="2826" y="1067"/>
                </a:lnTo>
                <a:lnTo>
                  <a:pt x="2783" y="1007"/>
                </a:lnTo>
                <a:lnTo>
                  <a:pt x="2743" y="944"/>
                </a:lnTo>
                <a:lnTo>
                  <a:pt x="2706" y="880"/>
                </a:lnTo>
                <a:lnTo>
                  <a:pt x="2672" y="814"/>
                </a:lnTo>
                <a:lnTo>
                  <a:pt x="2642" y="745"/>
                </a:lnTo>
                <a:lnTo>
                  <a:pt x="2614" y="675"/>
                </a:lnTo>
                <a:lnTo>
                  <a:pt x="2590" y="603"/>
                </a:lnTo>
                <a:lnTo>
                  <a:pt x="2570" y="530"/>
                </a:lnTo>
                <a:lnTo>
                  <a:pt x="2552" y="455"/>
                </a:lnTo>
                <a:lnTo>
                  <a:pt x="2539" y="379"/>
                </a:lnTo>
                <a:lnTo>
                  <a:pt x="2529" y="302"/>
                </a:lnTo>
                <a:lnTo>
                  <a:pt x="2523" y="224"/>
                </a:lnTo>
                <a:lnTo>
                  <a:pt x="2521" y="144"/>
                </a:lnTo>
                <a:lnTo>
                  <a:pt x="2522" y="108"/>
                </a:lnTo>
                <a:lnTo>
                  <a:pt x="2523" y="72"/>
                </a:lnTo>
                <a:lnTo>
                  <a:pt x="2525" y="36"/>
                </a:lnTo>
                <a:lnTo>
                  <a:pt x="2528" y="0"/>
                </a:lnTo>
                <a:lnTo>
                  <a:pt x="3" y="0"/>
                </a:lnTo>
                <a:lnTo>
                  <a:pt x="1" y="36"/>
                </a:lnTo>
                <a:lnTo>
                  <a:pt x="1" y="73"/>
                </a:lnTo>
                <a:lnTo>
                  <a:pt x="0" y="108"/>
                </a:lnTo>
                <a:lnTo>
                  <a:pt x="0" y="144"/>
                </a:lnTo>
                <a:lnTo>
                  <a:pt x="0" y="200"/>
                </a:lnTo>
                <a:lnTo>
                  <a:pt x="1" y="256"/>
                </a:lnTo>
                <a:lnTo>
                  <a:pt x="3" y="311"/>
                </a:lnTo>
                <a:lnTo>
                  <a:pt x="6" y="367"/>
                </a:lnTo>
                <a:lnTo>
                  <a:pt x="9" y="422"/>
                </a:lnTo>
                <a:lnTo>
                  <a:pt x="13" y="477"/>
                </a:lnTo>
                <a:lnTo>
                  <a:pt x="18" y="532"/>
                </a:lnTo>
                <a:lnTo>
                  <a:pt x="23" y="586"/>
                </a:lnTo>
                <a:lnTo>
                  <a:pt x="30" y="640"/>
                </a:lnTo>
                <a:lnTo>
                  <a:pt x="36" y="695"/>
                </a:lnTo>
                <a:lnTo>
                  <a:pt x="44" y="749"/>
                </a:lnTo>
                <a:lnTo>
                  <a:pt x="52" y="802"/>
                </a:lnTo>
                <a:lnTo>
                  <a:pt x="61" y="856"/>
                </a:lnTo>
                <a:lnTo>
                  <a:pt x="71" y="909"/>
                </a:lnTo>
                <a:lnTo>
                  <a:pt x="81" y="963"/>
                </a:lnTo>
                <a:lnTo>
                  <a:pt x="92" y="1015"/>
                </a:lnTo>
                <a:lnTo>
                  <a:pt x="104" y="1067"/>
                </a:lnTo>
                <a:lnTo>
                  <a:pt x="116" y="1120"/>
                </a:lnTo>
                <a:lnTo>
                  <a:pt x="130" y="1172"/>
                </a:lnTo>
                <a:lnTo>
                  <a:pt x="143" y="1223"/>
                </a:lnTo>
                <a:lnTo>
                  <a:pt x="158" y="1275"/>
                </a:lnTo>
                <a:lnTo>
                  <a:pt x="173" y="1326"/>
                </a:lnTo>
                <a:lnTo>
                  <a:pt x="188" y="1376"/>
                </a:lnTo>
                <a:lnTo>
                  <a:pt x="205" y="1428"/>
                </a:lnTo>
                <a:lnTo>
                  <a:pt x="222" y="1478"/>
                </a:lnTo>
                <a:lnTo>
                  <a:pt x="240" y="1527"/>
                </a:lnTo>
                <a:lnTo>
                  <a:pt x="258" y="1578"/>
                </a:lnTo>
                <a:lnTo>
                  <a:pt x="277" y="1627"/>
                </a:lnTo>
                <a:lnTo>
                  <a:pt x="296" y="1675"/>
                </a:lnTo>
                <a:lnTo>
                  <a:pt x="316" y="1725"/>
                </a:lnTo>
                <a:lnTo>
                  <a:pt x="337" y="1773"/>
                </a:lnTo>
                <a:lnTo>
                  <a:pt x="358" y="1821"/>
                </a:lnTo>
                <a:lnTo>
                  <a:pt x="399" y="1794"/>
                </a:lnTo>
                <a:lnTo>
                  <a:pt x="440" y="1768"/>
                </a:lnTo>
                <a:lnTo>
                  <a:pt x="483" y="1744"/>
                </a:lnTo>
                <a:lnTo>
                  <a:pt x="527" y="1722"/>
                </a:lnTo>
                <a:lnTo>
                  <a:pt x="571" y="1701"/>
                </a:lnTo>
                <a:lnTo>
                  <a:pt x="616" y="1680"/>
                </a:lnTo>
                <a:lnTo>
                  <a:pt x="662" y="1663"/>
                </a:lnTo>
                <a:lnTo>
                  <a:pt x="709" y="1647"/>
                </a:lnTo>
                <a:lnTo>
                  <a:pt x="758" y="1633"/>
                </a:lnTo>
                <a:lnTo>
                  <a:pt x="807" y="1620"/>
                </a:lnTo>
                <a:lnTo>
                  <a:pt x="856" y="1610"/>
                </a:lnTo>
                <a:lnTo>
                  <a:pt x="906" y="1601"/>
                </a:lnTo>
                <a:lnTo>
                  <a:pt x="956" y="1594"/>
                </a:lnTo>
                <a:lnTo>
                  <a:pt x="1007" y="1589"/>
                </a:lnTo>
                <a:lnTo>
                  <a:pt x="1033" y="1587"/>
                </a:lnTo>
                <a:lnTo>
                  <a:pt x="1059" y="1586"/>
                </a:lnTo>
                <a:lnTo>
                  <a:pt x="1085" y="1585"/>
                </a:lnTo>
                <a:lnTo>
                  <a:pt x="1111" y="1585"/>
                </a:lnTo>
                <a:lnTo>
                  <a:pt x="1179" y="1587"/>
                </a:lnTo>
                <a:lnTo>
                  <a:pt x="1246" y="1592"/>
                </a:lnTo>
                <a:lnTo>
                  <a:pt x="1313" y="1600"/>
                </a:lnTo>
                <a:lnTo>
                  <a:pt x="1378" y="1612"/>
                </a:lnTo>
                <a:lnTo>
                  <a:pt x="1442" y="1627"/>
                </a:lnTo>
                <a:lnTo>
                  <a:pt x="1505" y="1644"/>
                </a:lnTo>
                <a:lnTo>
                  <a:pt x="1566" y="1665"/>
                </a:lnTo>
                <a:lnTo>
                  <a:pt x="1626" y="1690"/>
                </a:lnTo>
                <a:lnTo>
                  <a:pt x="1685" y="1716"/>
                </a:lnTo>
                <a:lnTo>
                  <a:pt x="1742" y="1745"/>
                </a:lnTo>
                <a:lnTo>
                  <a:pt x="1797" y="1777"/>
                </a:lnTo>
                <a:lnTo>
                  <a:pt x="1852" y="1812"/>
                </a:lnTo>
                <a:lnTo>
                  <a:pt x="1904" y="1850"/>
                </a:lnTo>
                <a:lnTo>
                  <a:pt x="1954" y="1889"/>
                </a:lnTo>
                <a:lnTo>
                  <a:pt x="2002" y="1930"/>
                </a:lnTo>
                <a:lnTo>
                  <a:pt x="2047" y="1974"/>
                </a:lnTo>
                <a:lnTo>
                  <a:pt x="2091" y="2021"/>
                </a:lnTo>
                <a:lnTo>
                  <a:pt x="2133" y="2069"/>
                </a:lnTo>
                <a:lnTo>
                  <a:pt x="2172" y="2119"/>
                </a:lnTo>
                <a:lnTo>
                  <a:pt x="2209" y="2172"/>
                </a:lnTo>
                <a:lnTo>
                  <a:pt x="2243" y="2225"/>
                </a:lnTo>
                <a:lnTo>
                  <a:pt x="2275" y="2282"/>
                </a:lnTo>
                <a:lnTo>
                  <a:pt x="2304" y="2339"/>
                </a:lnTo>
                <a:lnTo>
                  <a:pt x="2331" y="2397"/>
                </a:lnTo>
                <a:lnTo>
                  <a:pt x="2354" y="2458"/>
                </a:lnTo>
                <a:lnTo>
                  <a:pt x="2376" y="2520"/>
                </a:lnTo>
                <a:lnTo>
                  <a:pt x="2394" y="2583"/>
                </a:lnTo>
                <a:lnTo>
                  <a:pt x="2409" y="2647"/>
                </a:lnTo>
                <a:lnTo>
                  <a:pt x="2420" y="2712"/>
                </a:lnTo>
                <a:lnTo>
                  <a:pt x="2429" y="2779"/>
                </a:lnTo>
                <a:lnTo>
                  <a:pt x="2434" y="2846"/>
                </a:lnTo>
                <a:lnTo>
                  <a:pt x="2436" y="2915"/>
                </a:lnTo>
                <a:lnTo>
                  <a:pt x="2435" y="2944"/>
                </a:lnTo>
                <a:lnTo>
                  <a:pt x="2434" y="2973"/>
                </a:lnTo>
                <a:lnTo>
                  <a:pt x="2433" y="3002"/>
                </a:lnTo>
                <a:lnTo>
                  <a:pt x="2431" y="3032"/>
                </a:lnTo>
                <a:lnTo>
                  <a:pt x="2428" y="3060"/>
                </a:lnTo>
                <a:lnTo>
                  <a:pt x="2425" y="3088"/>
                </a:lnTo>
                <a:lnTo>
                  <a:pt x="2421" y="3116"/>
                </a:lnTo>
                <a:lnTo>
                  <a:pt x="2416" y="3144"/>
                </a:lnTo>
                <a:lnTo>
                  <a:pt x="2411" y="3173"/>
                </a:lnTo>
                <a:lnTo>
                  <a:pt x="2405" y="3200"/>
                </a:lnTo>
                <a:lnTo>
                  <a:pt x="2399" y="3227"/>
                </a:lnTo>
                <a:lnTo>
                  <a:pt x="2392" y="3254"/>
                </a:lnTo>
                <a:lnTo>
                  <a:pt x="2385" y="3281"/>
                </a:lnTo>
                <a:lnTo>
                  <a:pt x="2377" y="3309"/>
                </a:lnTo>
                <a:lnTo>
                  <a:pt x="2369" y="3335"/>
                </a:lnTo>
                <a:lnTo>
                  <a:pt x="2360" y="3361"/>
                </a:lnTo>
                <a:lnTo>
                  <a:pt x="2349" y="3387"/>
                </a:lnTo>
                <a:lnTo>
                  <a:pt x="2339" y="3412"/>
                </a:lnTo>
                <a:lnTo>
                  <a:pt x="2329" y="3438"/>
                </a:lnTo>
                <a:lnTo>
                  <a:pt x="2318" y="3464"/>
                </a:lnTo>
                <a:lnTo>
                  <a:pt x="2306" y="3488"/>
                </a:lnTo>
                <a:lnTo>
                  <a:pt x="2294" y="3513"/>
                </a:lnTo>
                <a:lnTo>
                  <a:pt x="2282" y="3537"/>
                </a:lnTo>
                <a:lnTo>
                  <a:pt x="2269" y="3561"/>
                </a:lnTo>
                <a:lnTo>
                  <a:pt x="2255" y="3585"/>
                </a:lnTo>
                <a:lnTo>
                  <a:pt x="2241" y="3609"/>
                </a:lnTo>
                <a:lnTo>
                  <a:pt x="2227" y="3632"/>
                </a:lnTo>
                <a:lnTo>
                  <a:pt x="2212" y="3654"/>
                </a:lnTo>
                <a:lnTo>
                  <a:pt x="2197" y="3677"/>
                </a:lnTo>
                <a:lnTo>
                  <a:pt x="2181" y="3699"/>
                </a:lnTo>
                <a:lnTo>
                  <a:pt x="2165" y="3720"/>
                </a:lnTo>
                <a:lnTo>
                  <a:pt x="2148" y="3742"/>
                </a:lnTo>
                <a:lnTo>
                  <a:pt x="2202" y="3771"/>
                </a:lnTo>
                <a:lnTo>
                  <a:pt x="2256" y="3798"/>
                </a:lnTo>
                <a:lnTo>
                  <a:pt x="2310" y="3825"/>
                </a:lnTo>
                <a:lnTo>
                  <a:pt x="2366" y="3850"/>
                </a:lnTo>
                <a:lnTo>
                  <a:pt x="2421" y="3875"/>
                </a:lnTo>
                <a:lnTo>
                  <a:pt x="2477" y="3900"/>
                </a:lnTo>
                <a:lnTo>
                  <a:pt x="2533" y="3924"/>
                </a:lnTo>
                <a:lnTo>
                  <a:pt x="2590" y="3946"/>
                </a:lnTo>
                <a:lnTo>
                  <a:pt x="2647" y="3968"/>
                </a:lnTo>
                <a:lnTo>
                  <a:pt x="2704" y="3989"/>
                </a:lnTo>
                <a:lnTo>
                  <a:pt x="2762" y="4008"/>
                </a:lnTo>
                <a:lnTo>
                  <a:pt x="2820" y="4028"/>
                </a:lnTo>
                <a:lnTo>
                  <a:pt x="2879" y="4047"/>
                </a:lnTo>
                <a:lnTo>
                  <a:pt x="2938" y="4064"/>
                </a:lnTo>
                <a:lnTo>
                  <a:pt x="2998" y="4081"/>
                </a:lnTo>
                <a:lnTo>
                  <a:pt x="3057" y="4096"/>
                </a:lnTo>
                <a:lnTo>
                  <a:pt x="3117" y="4111"/>
                </a:lnTo>
                <a:lnTo>
                  <a:pt x="3178" y="4125"/>
                </a:lnTo>
                <a:lnTo>
                  <a:pt x="3238" y="4138"/>
                </a:lnTo>
                <a:lnTo>
                  <a:pt x="3300" y="4150"/>
                </a:lnTo>
                <a:lnTo>
                  <a:pt x="3361" y="4161"/>
                </a:lnTo>
                <a:lnTo>
                  <a:pt x="3424" y="4171"/>
                </a:lnTo>
                <a:lnTo>
                  <a:pt x="3486" y="4180"/>
                </a:lnTo>
                <a:lnTo>
                  <a:pt x="3548" y="4190"/>
                </a:lnTo>
                <a:lnTo>
                  <a:pt x="3610" y="4197"/>
                </a:lnTo>
                <a:lnTo>
                  <a:pt x="3673" y="4203"/>
                </a:lnTo>
                <a:lnTo>
                  <a:pt x="3736" y="4209"/>
                </a:lnTo>
                <a:lnTo>
                  <a:pt x="3800" y="4213"/>
                </a:lnTo>
                <a:lnTo>
                  <a:pt x="3864" y="4217"/>
                </a:lnTo>
                <a:lnTo>
                  <a:pt x="3928" y="4219"/>
                </a:lnTo>
                <a:lnTo>
                  <a:pt x="3993" y="4221"/>
                </a:lnTo>
                <a:lnTo>
                  <a:pt x="4057" y="4221"/>
                </a:lnTo>
                <a:lnTo>
                  <a:pt x="4078" y="4221"/>
                </a:lnTo>
                <a:lnTo>
                  <a:pt x="4099" y="4221"/>
                </a:lnTo>
                <a:lnTo>
                  <a:pt x="4119" y="4221"/>
                </a:lnTo>
                <a:lnTo>
                  <a:pt x="4140" y="4220"/>
                </a:lnTo>
                <a:close/>
              </a:path>
            </a:pathLst>
          </a:custGeom>
        </p:spPr>
      </p:pic>
      <p:sp>
        <p:nvSpPr>
          <p:cNvPr id="13" name="TextBox 12"/>
          <p:cNvSpPr txBox="1"/>
          <p:nvPr/>
        </p:nvSpPr>
        <p:spPr>
          <a:xfrm>
            <a:off x="881790" y="889915"/>
            <a:ext cx="7675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i="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DOTS Oil - Цифровая модель нефтесервисного предприятия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790" y="4617268"/>
            <a:ext cx="626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/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-52"/>
              </a:rPr>
              <a:t>Комплексная автоматизация буровых установок и скважин. Полный контроль параметров бурения и предиктивная аналитика для оптимизации процессов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180059" y="5509039"/>
            <a:ext cx="5703879" cy="4779549"/>
          </a:xfrm>
          <a:custGeom>
            <a:avLst/>
            <a:gdLst>
              <a:gd name="connsiteX0" fmla="*/ 2851939 w 5703879"/>
              <a:gd name="connsiteY0" fmla="*/ 0 h 4779549"/>
              <a:gd name="connsiteX1" fmla="*/ 5703879 w 5703879"/>
              <a:gd name="connsiteY1" fmla="*/ 2868851 h 4779549"/>
              <a:gd name="connsiteX2" fmla="*/ 5052635 w 5703879"/>
              <a:gd name="connsiteY2" fmla="*/ 4693706 h 4779549"/>
              <a:gd name="connsiteX3" fmla="*/ 4975075 w 5703879"/>
              <a:gd name="connsiteY3" fmla="*/ 4779549 h 4779549"/>
              <a:gd name="connsiteX4" fmla="*/ 728804 w 5703879"/>
              <a:gd name="connsiteY4" fmla="*/ 4779549 h 4779549"/>
              <a:gd name="connsiteX5" fmla="*/ 651244 w 5703879"/>
              <a:gd name="connsiteY5" fmla="*/ 4693706 h 4779549"/>
              <a:gd name="connsiteX6" fmla="*/ 0 w 5703879"/>
              <a:gd name="connsiteY6" fmla="*/ 2868851 h 4779549"/>
              <a:gd name="connsiteX7" fmla="*/ 2851939 w 5703879"/>
              <a:gd name="connsiteY7" fmla="*/ 0 h 477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3879" h="4779549">
                <a:moveTo>
                  <a:pt x="2851939" y="0"/>
                </a:moveTo>
                <a:cubicBezTo>
                  <a:pt x="4427022" y="0"/>
                  <a:pt x="5703879" y="1284429"/>
                  <a:pt x="5703879" y="2868851"/>
                </a:cubicBezTo>
                <a:cubicBezTo>
                  <a:pt x="5703879" y="3562035"/>
                  <a:pt x="5459481" y="4197799"/>
                  <a:pt x="5052635" y="4693706"/>
                </a:cubicBezTo>
                <a:lnTo>
                  <a:pt x="4975075" y="4779549"/>
                </a:lnTo>
                <a:lnTo>
                  <a:pt x="728804" y="4779549"/>
                </a:lnTo>
                <a:lnTo>
                  <a:pt x="651244" y="4693706"/>
                </a:lnTo>
                <a:cubicBezTo>
                  <a:pt x="244398" y="4197799"/>
                  <a:pt x="0" y="3562035"/>
                  <a:pt x="0" y="2868851"/>
                </a:cubicBezTo>
                <a:cubicBezTo>
                  <a:pt x="0" y="1284429"/>
                  <a:pt x="1276856" y="0"/>
                  <a:pt x="2851939" y="0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Полилиния 53"/>
          <p:cNvSpPr/>
          <p:nvPr/>
        </p:nvSpPr>
        <p:spPr>
          <a:xfrm>
            <a:off x="13716000" y="0"/>
            <a:ext cx="4610101" cy="4689988"/>
          </a:xfrm>
          <a:custGeom>
            <a:avLst/>
            <a:gdLst>
              <a:gd name="connsiteX0" fmla="*/ 4177 w 4610101"/>
              <a:gd name="connsiteY0" fmla="*/ 0 h 4689988"/>
              <a:gd name="connsiteX1" fmla="*/ 4610101 w 4610101"/>
              <a:gd name="connsiteY1" fmla="*/ 0 h 4689988"/>
              <a:gd name="connsiteX2" fmla="*/ 4610101 w 4610101"/>
              <a:gd name="connsiteY2" fmla="*/ 4689988 h 4689988"/>
              <a:gd name="connsiteX3" fmla="*/ 0 w 4610101"/>
              <a:gd name="connsiteY3" fmla="*/ 162233 h 468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0101" h="4689988">
                <a:moveTo>
                  <a:pt x="4177" y="0"/>
                </a:moveTo>
                <a:lnTo>
                  <a:pt x="4610101" y="0"/>
                </a:lnTo>
                <a:lnTo>
                  <a:pt x="4610101" y="4689988"/>
                </a:lnTo>
                <a:cubicBezTo>
                  <a:pt x="2064013" y="4689988"/>
                  <a:pt x="0" y="2662843"/>
                  <a:pt x="0" y="162233"/>
                </a:cubicBezTo>
                <a:close/>
              </a:path>
            </a:pathLst>
          </a:custGeom>
          <a:solidFill>
            <a:schemeClr val="bg2">
              <a:lumMod val="95000"/>
              <a:alpha val="6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8E0637-8D28-4B7E-9B4D-135B850EFEC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108" r="33979" b="-108"/>
          <a:stretch/>
        </p:blipFill>
        <p:spPr>
          <a:xfrm>
            <a:off x="8519392" y="3768505"/>
            <a:ext cx="5720907" cy="5754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1180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mart Pitch Deck">
      <a:dk1>
        <a:sysClr val="windowText" lastClr="000000"/>
      </a:dk1>
      <a:lt1>
        <a:srgbClr val="3F3F3F"/>
      </a:lt1>
      <a:dk2>
        <a:srgbClr val="BE0F0F"/>
      </a:dk2>
      <a:lt2>
        <a:srgbClr val="FFFFFF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53520</TotalTime>
  <Words>451</Words>
  <Application>Microsoft Office PowerPoint</Application>
  <PresentationFormat>Произвольный</PresentationFormat>
  <Paragraphs>92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Abadi</vt:lpstr>
      <vt:lpstr>Arial</vt:lpstr>
      <vt:lpstr>Calibri</vt:lpstr>
      <vt:lpstr>Merriweather Light</vt:lpstr>
      <vt:lpstr>Montserrat</vt:lpstr>
      <vt:lpstr>Montserrat Black</vt:lpstr>
      <vt:lpstr>Montserrat ExtraBold</vt:lpstr>
      <vt:lpstr>Roboto</vt:lpstr>
      <vt:lpstr>Roboto Black</vt:lpstr>
      <vt:lpstr>Roboto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Vladislav Vladislav</cp:lastModifiedBy>
  <cp:revision>2861</cp:revision>
  <dcterms:created xsi:type="dcterms:W3CDTF">2015-02-25T15:20:40Z</dcterms:created>
  <dcterms:modified xsi:type="dcterms:W3CDTF">2025-12-01T13:14:12Z</dcterms:modified>
</cp:coreProperties>
</file>