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3" r:id="rId3"/>
    <p:sldId id="281" r:id="rId4"/>
    <p:sldId id="296" r:id="rId5"/>
    <p:sldId id="278" r:id="rId6"/>
    <p:sldId id="294" r:id="rId7"/>
    <p:sldId id="282" r:id="rId8"/>
    <p:sldId id="283" r:id="rId9"/>
    <p:sldId id="284" r:id="rId10"/>
    <p:sldId id="285" r:id="rId11"/>
    <p:sldId id="286" r:id="rId12"/>
    <p:sldId id="289" r:id="rId13"/>
    <p:sldId id="290" r:id="rId14"/>
    <p:sldId id="279" r:id="rId15"/>
    <p:sldId id="261" r:id="rId16"/>
    <p:sldId id="262" r:id="rId17"/>
    <p:sldId id="287" r:id="rId18"/>
    <p:sldId id="288" r:id="rId19"/>
    <p:sldId id="263" r:id="rId20"/>
    <p:sldId id="264" r:id="rId21"/>
    <p:sldId id="301" r:id="rId22"/>
    <p:sldId id="292" r:id="rId23"/>
    <p:sldId id="295" r:id="rId24"/>
    <p:sldId id="268" r:id="rId25"/>
    <p:sldId id="270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10D1-39FE-4F4A-B028-F8A516F23D72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8345-C6B2-4898-AE30-A73291E5A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занимаемся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автоматизацией предприятий. В процессе деятельности нами достигнуты определенные успехи, однако я посмотрел в программе, мы единственная ИТ-компания на этом мероприятии. Поэтому будет логично если выполняю краткое отступление чтобы пояснить про ИТ-компании вообще и тогда станет ясно про наши достижения, в частности ... </a:t>
            </a:r>
          </a:p>
          <a:p>
            <a:pPr rtl="0" fontAlgn="ctr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D93F9-4D5E-4883-82B4-DAC7191514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8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занимаемся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автоматизацией предприятий. В процессе деятельности нами достигнуты определенные успехи, однако я посмотрел в программе, мы единственная ИТ-компания на этом мероприятии. Поэтому будет логично если выполняю краткое отступление чтобы пояснить про ИТ-компании вообще и тогда станет ясно про наши достижения, в частности ... </a:t>
            </a:r>
          </a:p>
          <a:p>
            <a:pPr rtl="0" fontAlgn="ctr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D93F9-4D5E-4883-82B4-DAC7191514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D93F9-4D5E-4883-82B4-DAC71915145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2"/>
          <p:cNvSpPr/>
          <p:nvPr/>
        </p:nvSpPr>
        <p:spPr bwMode="auto">
          <a:xfrm>
            <a:off x="9626601" y="1588"/>
            <a:ext cx="309033" cy="3714750"/>
          </a:xfrm>
          <a:custGeom>
            <a:avLst/>
            <a:gdLst>
              <a:gd name="T0" fmla="*/ 3590 w 533400"/>
              <a:gd name="T1" fmla="*/ 101137 h 7637145"/>
              <a:gd name="T2" fmla="*/ 0 w 533400"/>
              <a:gd name="T3" fmla="*/ 101137 h 7637145"/>
              <a:gd name="T4" fmla="*/ 0 w 533400"/>
              <a:gd name="T5" fmla="*/ 0 h 7637145"/>
              <a:gd name="T6" fmla="*/ 3590 w 533400"/>
              <a:gd name="T7" fmla="*/ 0 h 7637145"/>
              <a:gd name="T8" fmla="*/ 3590 w 533400"/>
              <a:gd name="T9" fmla="*/ 101137 h 7637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400" h="7637145">
                <a:moveTo>
                  <a:pt x="533400" y="7636910"/>
                </a:moveTo>
                <a:lnTo>
                  <a:pt x="0" y="7636910"/>
                </a:lnTo>
                <a:lnTo>
                  <a:pt x="0" y="0"/>
                </a:lnTo>
                <a:lnTo>
                  <a:pt x="533400" y="0"/>
                </a:lnTo>
                <a:lnTo>
                  <a:pt x="533400" y="763691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6"/>
          <p:cNvSpPr>
            <a:spLocks noChangeArrowheads="1"/>
          </p:cNvSpPr>
          <p:nvPr/>
        </p:nvSpPr>
        <p:spPr bwMode="auto">
          <a:xfrm>
            <a:off x="160867" y="146050"/>
            <a:ext cx="6079149" cy="112271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3005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4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005580"/>
            <a:ext cx="1847850" cy="285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object 2"/>
          <p:cNvSpPr/>
          <p:nvPr/>
        </p:nvSpPr>
        <p:spPr bwMode="auto">
          <a:xfrm>
            <a:off x="1200151" y="0"/>
            <a:ext cx="266700" cy="3500438"/>
          </a:xfrm>
          <a:custGeom>
            <a:avLst/>
            <a:gdLst>
              <a:gd name="T0" fmla="*/ 0 w 533400"/>
              <a:gd name="T1" fmla="*/ 0 h 5200650"/>
              <a:gd name="T2" fmla="*/ 1484 w 533400"/>
              <a:gd name="T3" fmla="*/ 0 h 5200650"/>
              <a:gd name="T4" fmla="*/ 1484 w 533400"/>
              <a:gd name="T5" fmla="*/ 483555 h 5200650"/>
              <a:gd name="T6" fmla="*/ 0 w 533400"/>
              <a:gd name="T7" fmla="*/ 483555 h 5200650"/>
              <a:gd name="T8" fmla="*/ 0 w 533400"/>
              <a:gd name="T9" fmla="*/ 0 h 5200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400" h="5200650">
                <a:moveTo>
                  <a:pt x="0" y="0"/>
                </a:moveTo>
                <a:lnTo>
                  <a:pt x="533400" y="0"/>
                </a:lnTo>
                <a:lnTo>
                  <a:pt x="533400" y="5200649"/>
                </a:lnTo>
                <a:lnTo>
                  <a:pt x="0" y="5200649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1466850" y="289560"/>
            <a:ext cx="10147935" cy="160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300"/>
              </a:spcBef>
            </a:pPr>
            <a:r>
              <a:rPr lang="ru-RU" sz="2400" dirty="0">
                <a:latin typeface="Open Sans" panose="020B0606030504020204" pitchFamily="34" charset="0"/>
                <a:cs typeface="Open Sans" panose="020B0606030504020204" pitchFamily="34" charset="0"/>
              </a:rPr>
              <a:t>Оптимизация бизнес</a:t>
            </a:r>
            <a:r>
              <a:rPr 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sz="2400" dirty="0">
                <a:latin typeface="Open Sans" panose="020B0606030504020204" pitchFamily="34" charset="0"/>
                <a:cs typeface="Open Sans" panose="020B0606030504020204" pitchFamily="34" charset="0"/>
              </a:rPr>
              <a:t>процессов предприятия путем создания </a:t>
            </a:r>
            <a:r>
              <a:rPr lang="ru-RU" sz="2400" b="1" dirty="0">
                <a:latin typeface="Open Sans" panose="020B0606030504020204" pitchFamily="34" charset="0"/>
                <a:cs typeface="Open Sans" panose="020B0606030504020204" pitchFamily="34" charset="0"/>
              </a:rPr>
              <a:t>Автоматизированной Системы Управления Предприятием. </a:t>
            </a:r>
          </a:p>
          <a:p>
            <a:pPr algn="just">
              <a:spcBef>
                <a:spcPts val="300"/>
              </a:spcBef>
            </a:pPr>
            <a:r>
              <a:rPr lang="ru-RU" sz="2400" dirty="0">
                <a:latin typeface="Open Sans" panose="020B0606030504020204" pitchFamily="34" charset="0"/>
                <a:cs typeface="Open Sans" panose="020B0606030504020204" pitchFamily="34" charset="0"/>
              </a:rPr>
              <a:t>Полный набор услуг от бизнес-консалтинга и автоматизации управления до сервисного обслуживания и сопровождения.</a:t>
            </a:r>
          </a:p>
        </p:txBody>
      </p:sp>
      <p:sp>
        <p:nvSpPr>
          <p:cNvPr id="4" name="object 5"/>
          <p:cNvSpPr/>
          <p:nvPr/>
        </p:nvSpPr>
        <p:spPr bwMode="auto">
          <a:xfrm>
            <a:off x="6095578" y="4924425"/>
            <a:ext cx="1030817" cy="827088"/>
          </a:xfrm>
          <a:custGeom>
            <a:avLst/>
            <a:gdLst>
              <a:gd name="T0" fmla="*/ 630942 w 1362075"/>
              <a:gd name="T1" fmla="*/ 1360229 h 1362075"/>
              <a:gd name="T2" fmla="*/ 531816 w 1362075"/>
              <a:gd name="T3" fmla="*/ 1345526 h 1362075"/>
              <a:gd name="T4" fmla="*/ 435939 w 1362075"/>
              <a:gd name="T5" fmla="*/ 1316441 h 1362075"/>
              <a:gd name="T6" fmla="*/ 345349 w 1362075"/>
              <a:gd name="T7" fmla="*/ 1273596 h 1362075"/>
              <a:gd name="T8" fmla="*/ 262045 w 1362075"/>
              <a:gd name="T9" fmla="*/ 1217933 h 1362075"/>
              <a:gd name="T10" fmla="*/ 187794 w 1362075"/>
              <a:gd name="T11" fmla="*/ 1150637 h 1362075"/>
              <a:gd name="T12" fmla="*/ 124234 w 1362075"/>
              <a:gd name="T13" fmla="*/ 1073189 h 1362075"/>
              <a:gd name="T14" fmla="*/ 72715 w 1362075"/>
              <a:gd name="T15" fmla="*/ 987235 h 1362075"/>
              <a:gd name="T16" fmla="*/ 34374 w 1362075"/>
              <a:gd name="T17" fmla="*/ 894671 h 1362075"/>
              <a:gd name="T18" fmla="*/ 10025 w 1362075"/>
              <a:gd name="T19" fmla="*/ 797463 h 1362075"/>
              <a:gd name="T20" fmla="*/ 205 w 1362075"/>
              <a:gd name="T21" fmla="*/ 697756 h 1362075"/>
              <a:gd name="T22" fmla="*/ 205 w 1362075"/>
              <a:gd name="T23" fmla="*/ 664318 h 1362075"/>
              <a:gd name="T24" fmla="*/ 10025 w 1362075"/>
              <a:gd name="T25" fmla="*/ 564611 h 1362075"/>
              <a:gd name="T26" fmla="*/ 34374 w 1362075"/>
              <a:gd name="T27" fmla="*/ 467402 h 1362075"/>
              <a:gd name="T28" fmla="*/ 72715 w 1362075"/>
              <a:gd name="T29" fmla="*/ 374839 h 1362075"/>
              <a:gd name="T30" fmla="*/ 124234 w 1362075"/>
              <a:gd name="T31" fmla="*/ 288885 h 1362075"/>
              <a:gd name="T32" fmla="*/ 187794 w 1362075"/>
              <a:gd name="T33" fmla="*/ 211437 h 1362075"/>
              <a:gd name="T34" fmla="*/ 262045 w 1362075"/>
              <a:gd name="T35" fmla="*/ 144140 h 1362075"/>
              <a:gd name="T36" fmla="*/ 345349 w 1362075"/>
              <a:gd name="T37" fmla="*/ 88477 h 1362075"/>
              <a:gd name="T38" fmla="*/ 435939 w 1362075"/>
              <a:gd name="T39" fmla="*/ 45632 h 1362075"/>
              <a:gd name="T40" fmla="*/ 531816 w 1362075"/>
              <a:gd name="T41" fmla="*/ 16548 h 1362075"/>
              <a:gd name="T42" fmla="*/ 630942 w 1362075"/>
              <a:gd name="T43" fmla="*/ 1844 h 1362075"/>
              <a:gd name="T44" fmla="*/ 697756 w 1362075"/>
              <a:gd name="T45" fmla="*/ 204 h 1362075"/>
              <a:gd name="T46" fmla="*/ 797463 w 1362075"/>
              <a:gd name="T47" fmla="*/ 10025 h 1362075"/>
              <a:gd name="T48" fmla="*/ 894671 w 1362075"/>
              <a:gd name="T49" fmla="*/ 34374 h 1362075"/>
              <a:gd name="T50" fmla="*/ 987235 w 1362075"/>
              <a:gd name="T51" fmla="*/ 72715 h 1362075"/>
              <a:gd name="T52" fmla="*/ 1073189 w 1362075"/>
              <a:gd name="T53" fmla="*/ 124234 h 1362075"/>
              <a:gd name="T54" fmla="*/ 1150637 w 1362075"/>
              <a:gd name="T55" fmla="*/ 187794 h 1362075"/>
              <a:gd name="T56" fmla="*/ 1217933 w 1362075"/>
              <a:gd name="T57" fmla="*/ 262045 h 1362075"/>
              <a:gd name="T58" fmla="*/ 1273596 w 1362075"/>
              <a:gd name="T59" fmla="*/ 345349 h 1362075"/>
              <a:gd name="T60" fmla="*/ 1316441 w 1362075"/>
              <a:gd name="T61" fmla="*/ 435939 h 1362075"/>
              <a:gd name="T62" fmla="*/ 1345526 w 1362075"/>
              <a:gd name="T63" fmla="*/ 531816 h 1362075"/>
              <a:gd name="T64" fmla="*/ 1360229 w 1362075"/>
              <a:gd name="T65" fmla="*/ 630942 h 1362075"/>
              <a:gd name="T66" fmla="*/ 1361869 w 1362075"/>
              <a:gd name="T67" fmla="*/ 697756 h 1362075"/>
              <a:gd name="T68" fmla="*/ 1352049 w 1362075"/>
              <a:gd name="T69" fmla="*/ 797463 h 1362075"/>
              <a:gd name="T70" fmla="*/ 1327699 w 1362075"/>
              <a:gd name="T71" fmla="*/ 894671 h 1362075"/>
              <a:gd name="T72" fmla="*/ 1289359 w 1362075"/>
              <a:gd name="T73" fmla="*/ 987235 h 1362075"/>
              <a:gd name="T74" fmla="*/ 1237839 w 1362075"/>
              <a:gd name="T75" fmla="*/ 1073189 h 1362075"/>
              <a:gd name="T76" fmla="*/ 1174280 w 1362075"/>
              <a:gd name="T77" fmla="*/ 1150637 h 1362075"/>
              <a:gd name="T78" fmla="*/ 1100028 w 1362075"/>
              <a:gd name="T79" fmla="*/ 1217933 h 1362075"/>
              <a:gd name="T80" fmla="*/ 1016724 w 1362075"/>
              <a:gd name="T81" fmla="*/ 1273596 h 1362075"/>
              <a:gd name="T82" fmla="*/ 926135 w 1362075"/>
              <a:gd name="T83" fmla="*/ 1316441 h 1362075"/>
              <a:gd name="T84" fmla="*/ 830258 w 1362075"/>
              <a:gd name="T85" fmla="*/ 1345526 h 1362075"/>
              <a:gd name="T86" fmla="*/ 731132 w 1362075"/>
              <a:gd name="T87" fmla="*/ 1360229 h 136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62075" h="1362075">
                <a:moveTo>
                  <a:pt x="681037" y="1362074"/>
                </a:moveTo>
                <a:lnTo>
                  <a:pt x="630942" y="1360229"/>
                </a:lnTo>
                <a:lnTo>
                  <a:pt x="581108" y="1354704"/>
                </a:lnTo>
                <a:lnTo>
                  <a:pt x="531816" y="1345526"/>
                </a:lnTo>
                <a:lnTo>
                  <a:pt x="483342" y="1332748"/>
                </a:lnTo>
                <a:lnTo>
                  <a:pt x="435939" y="1316441"/>
                </a:lnTo>
                <a:lnTo>
                  <a:pt x="389856" y="1296688"/>
                </a:lnTo>
                <a:lnTo>
                  <a:pt x="345349" y="1273596"/>
                </a:lnTo>
                <a:lnTo>
                  <a:pt x="302672" y="1247298"/>
                </a:lnTo>
                <a:lnTo>
                  <a:pt x="262045" y="1217933"/>
                </a:lnTo>
                <a:lnTo>
                  <a:pt x="223680" y="1185653"/>
                </a:lnTo>
                <a:lnTo>
                  <a:pt x="187794" y="1150637"/>
                </a:lnTo>
                <a:lnTo>
                  <a:pt x="154588" y="1113082"/>
                </a:lnTo>
                <a:lnTo>
                  <a:pt x="124234" y="1073189"/>
                </a:lnTo>
                <a:lnTo>
                  <a:pt x="96892" y="1031161"/>
                </a:lnTo>
                <a:lnTo>
                  <a:pt x="72715" y="987235"/>
                </a:lnTo>
                <a:lnTo>
                  <a:pt x="51839" y="941660"/>
                </a:lnTo>
                <a:lnTo>
                  <a:pt x="34374" y="894671"/>
                </a:lnTo>
                <a:lnTo>
                  <a:pt x="20409" y="846516"/>
                </a:lnTo>
                <a:lnTo>
                  <a:pt x="10025" y="797463"/>
                </a:lnTo>
                <a:lnTo>
                  <a:pt x="3279" y="747791"/>
                </a:lnTo>
                <a:lnTo>
                  <a:pt x="205" y="697756"/>
                </a:lnTo>
                <a:lnTo>
                  <a:pt x="0" y="681037"/>
                </a:lnTo>
                <a:lnTo>
                  <a:pt x="205" y="664318"/>
                </a:lnTo>
                <a:lnTo>
                  <a:pt x="3279" y="614283"/>
                </a:lnTo>
                <a:lnTo>
                  <a:pt x="10025" y="564611"/>
                </a:lnTo>
                <a:lnTo>
                  <a:pt x="20409" y="515558"/>
                </a:lnTo>
                <a:lnTo>
                  <a:pt x="34374" y="467402"/>
                </a:lnTo>
                <a:lnTo>
                  <a:pt x="51839" y="420414"/>
                </a:lnTo>
                <a:lnTo>
                  <a:pt x="72715" y="374839"/>
                </a:lnTo>
                <a:lnTo>
                  <a:pt x="96892" y="330913"/>
                </a:lnTo>
                <a:lnTo>
                  <a:pt x="124234" y="288885"/>
                </a:lnTo>
                <a:lnTo>
                  <a:pt x="154588" y="248992"/>
                </a:lnTo>
                <a:lnTo>
                  <a:pt x="187794" y="211437"/>
                </a:lnTo>
                <a:lnTo>
                  <a:pt x="223680" y="176421"/>
                </a:lnTo>
                <a:lnTo>
                  <a:pt x="262045" y="144140"/>
                </a:lnTo>
                <a:lnTo>
                  <a:pt x="302672" y="114775"/>
                </a:lnTo>
                <a:lnTo>
                  <a:pt x="345349" y="88477"/>
                </a:lnTo>
                <a:lnTo>
                  <a:pt x="389856" y="65386"/>
                </a:lnTo>
                <a:lnTo>
                  <a:pt x="435939" y="45632"/>
                </a:lnTo>
                <a:lnTo>
                  <a:pt x="483342" y="29325"/>
                </a:lnTo>
                <a:lnTo>
                  <a:pt x="531816" y="16548"/>
                </a:lnTo>
                <a:lnTo>
                  <a:pt x="581108" y="7370"/>
                </a:lnTo>
                <a:lnTo>
                  <a:pt x="630942" y="1844"/>
                </a:lnTo>
                <a:lnTo>
                  <a:pt x="681037" y="0"/>
                </a:lnTo>
                <a:lnTo>
                  <a:pt x="697756" y="204"/>
                </a:lnTo>
                <a:lnTo>
                  <a:pt x="747791" y="3279"/>
                </a:lnTo>
                <a:lnTo>
                  <a:pt x="797463" y="10025"/>
                </a:lnTo>
                <a:lnTo>
                  <a:pt x="846516" y="20409"/>
                </a:lnTo>
                <a:lnTo>
                  <a:pt x="894671" y="34374"/>
                </a:lnTo>
                <a:lnTo>
                  <a:pt x="941660" y="51840"/>
                </a:lnTo>
                <a:lnTo>
                  <a:pt x="987235" y="72715"/>
                </a:lnTo>
                <a:lnTo>
                  <a:pt x="1031161" y="96891"/>
                </a:lnTo>
                <a:lnTo>
                  <a:pt x="1073189" y="124234"/>
                </a:lnTo>
                <a:lnTo>
                  <a:pt x="1113082" y="154588"/>
                </a:lnTo>
                <a:lnTo>
                  <a:pt x="1150637" y="187794"/>
                </a:lnTo>
                <a:lnTo>
                  <a:pt x="1185653" y="223680"/>
                </a:lnTo>
                <a:lnTo>
                  <a:pt x="1217933" y="262045"/>
                </a:lnTo>
                <a:lnTo>
                  <a:pt x="1247298" y="302672"/>
                </a:lnTo>
                <a:lnTo>
                  <a:pt x="1273596" y="345349"/>
                </a:lnTo>
                <a:lnTo>
                  <a:pt x="1296688" y="389856"/>
                </a:lnTo>
                <a:lnTo>
                  <a:pt x="1316441" y="435939"/>
                </a:lnTo>
                <a:lnTo>
                  <a:pt x="1332748" y="483342"/>
                </a:lnTo>
                <a:lnTo>
                  <a:pt x="1345526" y="531816"/>
                </a:lnTo>
                <a:lnTo>
                  <a:pt x="1354704" y="581108"/>
                </a:lnTo>
                <a:lnTo>
                  <a:pt x="1360229" y="630942"/>
                </a:lnTo>
                <a:lnTo>
                  <a:pt x="1362074" y="681037"/>
                </a:lnTo>
                <a:lnTo>
                  <a:pt x="1361869" y="697756"/>
                </a:lnTo>
                <a:lnTo>
                  <a:pt x="1358795" y="747791"/>
                </a:lnTo>
                <a:lnTo>
                  <a:pt x="1352049" y="797463"/>
                </a:lnTo>
                <a:lnTo>
                  <a:pt x="1341665" y="846516"/>
                </a:lnTo>
                <a:lnTo>
                  <a:pt x="1327699" y="894671"/>
                </a:lnTo>
                <a:lnTo>
                  <a:pt x="1310232" y="941660"/>
                </a:lnTo>
                <a:lnTo>
                  <a:pt x="1289359" y="987235"/>
                </a:lnTo>
                <a:lnTo>
                  <a:pt x="1265182" y="1031161"/>
                </a:lnTo>
                <a:lnTo>
                  <a:pt x="1237839" y="1073189"/>
                </a:lnTo>
                <a:lnTo>
                  <a:pt x="1207486" y="1113082"/>
                </a:lnTo>
                <a:lnTo>
                  <a:pt x="1174280" y="1150637"/>
                </a:lnTo>
                <a:lnTo>
                  <a:pt x="1138394" y="1185653"/>
                </a:lnTo>
                <a:lnTo>
                  <a:pt x="1100028" y="1217933"/>
                </a:lnTo>
                <a:lnTo>
                  <a:pt x="1059402" y="1247298"/>
                </a:lnTo>
                <a:lnTo>
                  <a:pt x="1016724" y="1273596"/>
                </a:lnTo>
                <a:lnTo>
                  <a:pt x="972218" y="1296688"/>
                </a:lnTo>
                <a:lnTo>
                  <a:pt x="926135" y="1316441"/>
                </a:lnTo>
                <a:lnTo>
                  <a:pt x="878732" y="1332748"/>
                </a:lnTo>
                <a:lnTo>
                  <a:pt x="830258" y="1345526"/>
                </a:lnTo>
                <a:lnTo>
                  <a:pt x="780966" y="1354704"/>
                </a:lnTo>
                <a:lnTo>
                  <a:pt x="731132" y="1360229"/>
                </a:lnTo>
                <a:lnTo>
                  <a:pt x="681037" y="13620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9" b="25662"/>
          <a:stretch>
            <a:fillRect/>
          </a:stretch>
        </p:blipFill>
        <p:spPr bwMode="auto">
          <a:xfrm>
            <a:off x="718185" y="2738755"/>
            <a:ext cx="10754995" cy="41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413375" y="3725545"/>
            <a:ext cx="1134000" cy="1133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6"/>
          <p:cNvSpPr>
            <a:spLocks noChangeArrowheads="1"/>
          </p:cNvSpPr>
          <p:nvPr/>
        </p:nvSpPr>
        <p:spPr bwMode="auto">
          <a:xfrm>
            <a:off x="5413375" y="3724910"/>
            <a:ext cx="1134110" cy="113347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9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3"/>
          <p:cNvSpPr/>
          <p:nvPr/>
        </p:nvSpPr>
        <p:spPr bwMode="auto">
          <a:xfrm>
            <a:off x="3240618" y="0"/>
            <a:ext cx="5736167" cy="185738"/>
          </a:xfrm>
          <a:custGeom>
            <a:avLst/>
            <a:gdLst>
              <a:gd name="T0" fmla="*/ 0 w 7639050"/>
              <a:gd name="T1" fmla="*/ 0 h 532765"/>
              <a:gd name="T2" fmla="*/ 243725 w 7639050"/>
              <a:gd name="T3" fmla="*/ 0 h 532765"/>
              <a:gd name="T4" fmla="*/ 243725 w 7639050"/>
              <a:gd name="T5" fmla="*/ 956 h 532765"/>
              <a:gd name="T6" fmla="*/ 0 w 7639050"/>
              <a:gd name="T7" fmla="*/ 956 h 532765"/>
              <a:gd name="T8" fmla="*/ 0 w 7639050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9050" h="532765">
                <a:moveTo>
                  <a:pt x="0" y="0"/>
                </a:moveTo>
                <a:lnTo>
                  <a:pt x="7639049" y="0"/>
                </a:lnTo>
                <a:lnTo>
                  <a:pt x="7639049" y="532403"/>
                </a:lnTo>
                <a:lnTo>
                  <a:pt x="0" y="532403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3"/>
          <p:cNvSpPr/>
          <p:nvPr/>
        </p:nvSpPr>
        <p:spPr bwMode="auto">
          <a:xfrm>
            <a:off x="3240618" y="6669088"/>
            <a:ext cx="5736167" cy="188912"/>
          </a:xfrm>
          <a:custGeom>
            <a:avLst/>
            <a:gdLst>
              <a:gd name="T0" fmla="*/ 0 w 7639050"/>
              <a:gd name="T1" fmla="*/ 0 h 532765"/>
              <a:gd name="T2" fmla="*/ 243725 w 7639050"/>
              <a:gd name="T3" fmla="*/ 0 h 532765"/>
              <a:gd name="T4" fmla="*/ 243725 w 7639050"/>
              <a:gd name="T5" fmla="*/ 1058 h 532765"/>
              <a:gd name="T6" fmla="*/ 0 w 7639050"/>
              <a:gd name="T7" fmla="*/ 1058 h 532765"/>
              <a:gd name="T8" fmla="*/ 0 w 7639050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9050" h="532765">
                <a:moveTo>
                  <a:pt x="0" y="0"/>
                </a:moveTo>
                <a:lnTo>
                  <a:pt x="7639049" y="0"/>
                </a:lnTo>
                <a:lnTo>
                  <a:pt x="7639049" y="532403"/>
                </a:lnTo>
                <a:lnTo>
                  <a:pt x="0" y="532403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6"/>
          <p:cNvSpPr>
            <a:spLocks noChangeArrowheads="1"/>
          </p:cNvSpPr>
          <p:nvPr/>
        </p:nvSpPr>
        <p:spPr bwMode="auto">
          <a:xfrm>
            <a:off x="3850640" y="1885315"/>
            <a:ext cx="4515485" cy="43789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43472" y="648716"/>
            <a:ext cx="9601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Система управления качеством компании сертифицирована на соответствие стандарту </a:t>
            </a:r>
            <a:r>
              <a:rPr lang="en-US" sz="2400" b="1" dirty="0" smtClean="0">
                <a:latin typeface="Open Sans" panose="020B0606030504020204" pitchFamily="34" charset="0"/>
                <a:cs typeface="Open Sans" panose="020B0606030504020204" pitchFamily="34" charset="0"/>
              </a:rPr>
              <a:t>ISO</a:t>
            </a:r>
            <a:r>
              <a:rPr lang="ru-RU" sz="2400" b="1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9001 </a:t>
            </a:r>
            <a:r>
              <a:rPr lang="ru-RU" sz="240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с 2001 года</a:t>
            </a:r>
            <a:endParaRPr lang="ru-RU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Изображение 7" descr="Неосистемы"/>
          <p:cNvPicPr>
            <a:picLocks noChangeAspect="1"/>
          </p:cNvPicPr>
          <p:nvPr/>
        </p:nvPicPr>
        <p:blipFill>
          <a:blip r:embed="rId3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611"/>
          </a:xfrm>
        </p:spPr>
        <p:txBody>
          <a:bodyPr/>
          <a:lstStyle>
            <a:lvl1pPr algn="ctr"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0737" y="1566571"/>
            <a:ext cx="10515600" cy="4104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object 3"/>
          <p:cNvSpPr/>
          <p:nvPr/>
        </p:nvSpPr>
        <p:spPr bwMode="auto">
          <a:xfrm>
            <a:off x="6455834" y="1070533"/>
            <a:ext cx="5736167" cy="185738"/>
          </a:xfrm>
          <a:custGeom>
            <a:avLst/>
            <a:gdLst>
              <a:gd name="T0" fmla="*/ 0 w 7639050"/>
              <a:gd name="T1" fmla="*/ 0 h 532765"/>
              <a:gd name="T2" fmla="*/ 243725 w 7639050"/>
              <a:gd name="T3" fmla="*/ 0 h 532765"/>
              <a:gd name="T4" fmla="*/ 243725 w 7639050"/>
              <a:gd name="T5" fmla="*/ 956 h 532765"/>
              <a:gd name="T6" fmla="*/ 0 w 7639050"/>
              <a:gd name="T7" fmla="*/ 956 h 532765"/>
              <a:gd name="T8" fmla="*/ 0 w 7639050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9050" h="532765">
                <a:moveTo>
                  <a:pt x="0" y="0"/>
                </a:moveTo>
                <a:lnTo>
                  <a:pt x="7639049" y="0"/>
                </a:lnTo>
                <a:lnTo>
                  <a:pt x="7639049" y="532403"/>
                </a:lnTo>
                <a:lnTo>
                  <a:pt x="0" y="532403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9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object 4"/>
          <p:cNvSpPr txBox="1"/>
          <p:nvPr/>
        </p:nvSpPr>
        <p:spPr bwMode="auto">
          <a:xfrm>
            <a:off x="76200" y="769603"/>
            <a:ext cx="701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7780" rIns="0" bIns="0" numCol="1" anchor="ctr" anchorCtr="0" compatLnSpc="1"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eaLnBrk="1" hangingPunct="1">
              <a:lnSpc>
                <a:spcPct val="100000"/>
              </a:lnSpc>
              <a:spcBef>
                <a:spcPts val="140"/>
              </a:spcBef>
            </a:pPr>
            <a:r>
              <a:rPr lang="ru-RU" sz="2400" b="1" dirty="0" smtClean="0">
                <a:latin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400" b="1" dirty="0" err="1" smtClean="0">
                <a:latin typeface="Open Sans" panose="020B0606030504020204" pitchFamily="34" charset="0"/>
                <a:cs typeface="Open Sans" panose="020B0606030504020204" pitchFamily="34" charset="0"/>
              </a:rPr>
              <a:t>Неосистемы</a:t>
            </a:r>
            <a:r>
              <a:rPr lang="ru-RU" sz="2400" b="1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Северо-Запад ЛТД»</a:t>
            </a:r>
            <a:endParaRPr lang="ru-RU" sz="2400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184" r="3545" b="11668"/>
          <a:stretch>
            <a:fillRect/>
          </a:stretch>
        </p:blipFill>
        <p:spPr bwMode="auto">
          <a:xfrm>
            <a:off x="2009068" y="1268414"/>
            <a:ext cx="10182607" cy="41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/>
          <p:cNvSpPr txBox="1">
            <a:spLocks noChangeArrowheads="1"/>
          </p:cNvSpPr>
          <p:nvPr/>
        </p:nvSpPr>
        <p:spPr bwMode="auto">
          <a:xfrm>
            <a:off x="407368" y="1268414"/>
            <a:ext cx="7105651" cy="46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3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185031, Республика Карелия, </a:t>
            </a:r>
            <a:endParaRPr kumimoji="1"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г. Петрозаводск,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ул. Ленинградская, д.18Б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kumimoji="1" 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Телефон: 8</a:t>
            </a:r>
            <a:r>
              <a:rPr kumimoji="1" lang="en-US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(814-2) 67-21-20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en-US" dirty="0">
                <a:latin typeface="Open Sans" panose="020B0606030504020204" pitchFamily="34" charset="0"/>
                <a:cs typeface="Open Sans" panose="020B0606030504020204" pitchFamily="34" charset="0"/>
              </a:rPr>
              <a:t>E-mail: promo@neosystems.ru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kumimoji="1"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Сайт</a:t>
            </a: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1" lang="ru-RU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www.neosystems.ru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Сайт </a:t>
            </a:r>
            <a:r>
              <a:rPr kumimoji="1" lang="ru-RU" dirty="0" err="1" smtClean="0">
                <a:latin typeface="Open Sans" panose="020B0606030504020204" pitchFamily="34" charset="0"/>
                <a:cs typeface="Open Sans" panose="020B0606030504020204" pitchFamily="34" charset="0"/>
              </a:rPr>
              <a:t>Леспром</a:t>
            </a:r>
            <a:r>
              <a:rPr kumimoji="1" lang="ru-RU" dirty="0" smtClean="0"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kumimoji="1" lang="ru-RU" baseline="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1" lang="en-US" baseline="0" dirty="0" smtClean="0">
                <a:latin typeface="Open Sans" panose="020B0606030504020204" pitchFamily="34" charset="0"/>
                <a:cs typeface="Open Sans" panose="020B0606030504020204" pitchFamily="34" charset="0"/>
              </a:rPr>
              <a:t>www.lesprom.neosystems.ru</a:t>
            </a:r>
            <a:endParaRPr kumimoji="1"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ru-RU" dirty="0" err="1">
                <a:latin typeface="Open Sans" panose="020B0606030504020204" pitchFamily="34" charset="0"/>
                <a:cs typeface="Open Sans" panose="020B0606030504020204" pitchFamily="34" charset="0"/>
              </a:rPr>
              <a:t>Вконтакте</a:t>
            </a:r>
            <a:r>
              <a:rPr kumimoji="1" lang="ru-RU" dirty="0">
                <a:latin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1" lang="en-US" dirty="0">
                <a:latin typeface="Open Sans" panose="020B0606030504020204" pitchFamily="34" charset="0"/>
                <a:cs typeface="Open Sans" panose="020B0606030504020204" pitchFamily="34" charset="0"/>
              </a:rPr>
              <a:t>vk.com/1cptz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en-US" dirty="0">
                <a:latin typeface="Open Sans" panose="020B0606030504020204" pitchFamily="34" charset="0"/>
                <a:cs typeface="Open Sans" panose="020B0606030504020204" pitchFamily="34" charset="0"/>
              </a:rPr>
              <a:t>YouTube: www.youtube.com/c/NeosystemsIT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lang="ru-RU" dirty="0" err="1">
                <a:latin typeface="Open Sans" panose="020B0606030504020204" pitchFamily="34" charset="0"/>
                <a:cs typeface="Open Sans" panose="020B0606030504020204" pitchFamily="34" charset="0"/>
              </a:rPr>
              <a:t>Инстаграм</a:t>
            </a:r>
            <a:r>
              <a:rPr lang="ru-RU" dirty="0">
                <a:latin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dirty="0">
                <a:latin typeface="Open Sans" panose="020B0606030504020204" pitchFamily="34" charset="0"/>
                <a:cs typeface="Open Sans" panose="020B0606030504020204" pitchFamily="34" charset="0"/>
              </a:rPr>
              <a:t>www.instagram.com/neosystems_it/</a:t>
            </a:r>
            <a:endParaRPr lang="ru-RU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r>
              <a:rPr kumimoji="1" lang="en-US" dirty="0">
                <a:latin typeface="Open Sans" panose="020B0606030504020204" pitchFamily="34" charset="0"/>
                <a:cs typeface="Open Sans" panose="020B0606030504020204" pitchFamily="34" charset="0"/>
              </a:rPr>
              <a:t>Facebook: https://www.facebook.com/LespromIT/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</a:pPr>
            <a:endParaRPr lang="ru-RU" u="sng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3"/>
          <p:cNvSpPr/>
          <p:nvPr/>
        </p:nvSpPr>
        <p:spPr bwMode="auto">
          <a:xfrm>
            <a:off x="6096000" y="365125"/>
            <a:ext cx="6096000" cy="255588"/>
          </a:xfrm>
          <a:custGeom>
            <a:avLst/>
            <a:gdLst>
              <a:gd name="T0" fmla="*/ 0 w 7637144"/>
              <a:gd name="T1" fmla="*/ 6456 h 533400"/>
              <a:gd name="T2" fmla="*/ 0 w 7637144"/>
              <a:gd name="T3" fmla="*/ 0 h 533400"/>
              <a:gd name="T4" fmla="*/ 351534 w 7637144"/>
              <a:gd name="T5" fmla="*/ 0 h 533400"/>
              <a:gd name="T6" fmla="*/ 351534 w 7637144"/>
              <a:gd name="T7" fmla="*/ 6456 h 533400"/>
              <a:gd name="T8" fmla="*/ 0 w 7637144"/>
              <a:gd name="T9" fmla="*/ 6456 h 53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7144" h="533400">
                <a:moveTo>
                  <a:pt x="0" y="533400"/>
                </a:moveTo>
                <a:lnTo>
                  <a:pt x="0" y="0"/>
                </a:lnTo>
                <a:lnTo>
                  <a:pt x="7636886" y="0"/>
                </a:lnTo>
                <a:lnTo>
                  <a:pt x="7636886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1" name="Изображение 7" descr="Неосистемы"/>
          <p:cNvPicPr>
            <a:picLocks noChangeAspect="1"/>
          </p:cNvPicPr>
          <p:nvPr/>
        </p:nvPicPr>
        <p:blipFill>
          <a:blip r:embed="rId3"/>
          <a:srcRect r="81469"/>
          <a:stretch>
            <a:fillRect/>
          </a:stretch>
        </p:blipFill>
        <p:spPr>
          <a:xfrm>
            <a:off x="11136560" y="5707380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7912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bject 3"/>
          <p:cNvSpPr/>
          <p:nvPr/>
        </p:nvSpPr>
        <p:spPr bwMode="auto">
          <a:xfrm>
            <a:off x="3240618" y="0"/>
            <a:ext cx="5736167" cy="185738"/>
          </a:xfrm>
          <a:custGeom>
            <a:avLst/>
            <a:gdLst>
              <a:gd name="T0" fmla="*/ 0 w 7639050"/>
              <a:gd name="T1" fmla="*/ 0 h 532765"/>
              <a:gd name="T2" fmla="*/ 243725 w 7639050"/>
              <a:gd name="T3" fmla="*/ 0 h 532765"/>
              <a:gd name="T4" fmla="*/ 243725 w 7639050"/>
              <a:gd name="T5" fmla="*/ 956 h 532765"/>
              <a:gd name="T6" fmla="*/ 0 w 7639050"/>
              <a:gd name="T7" fmla="*/ 956 h 532765"/>
              <a:gd name="T8" fmla="*/ 0 w 7639050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9050" h="532765">
                <a:moveTo>
                  <a:pt x="0" y="0"/>
                </a:moveTo>
                <a:lnTo>
                  <a:pt x="7639049" y="0"/>
                </a:lnTo>
                <a:lnTo>
                  <a:pt x="7639049" y="532403"/>
                </a:lnTo>
                <a:lnTo>
                  <a:pt x="0" y="532403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3"/>
          <p:cNvSpPr/>
          <p:nvPr/>
        </p:nvSpPr>
        <p:spPr bwMode="auto">
          <a:xfrm>
            <a:off x="3240618" y="6669088"/>
            <a:ext cx="5736167" cy="188912"/>
          </a:xfrm>
          <a:custGeom>
            <a:avLst/>
            <a:gdLst>
              <a:gd name="T0" fmla="*/ 0 w 7639050"/>
              <a:gd name="T1" fmla="*/ 0 h 532765"/>
              <a:gd name="T2" fmla="*/ 243725 w 7639050"/>
              <a:gd name="T3" fmla="*/ 0 h 532765"/>
              <a:gd name="T4" fmla="*/ 243725 w 7639050"/>
              <a:gd name="T5" fmla="*/ 1058 h 532765"/>
              <a:gd name="T6" fmla="*/ 0 w 7639050"/>
              <a:gd name="T7" fmla="*/ 1058 h 532765"/>
              <a:gd name="T8" fmla="*/ 0 w 7639050"/>
              <a:gd name="T9" fmla="*/ 0 h 5327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9050" h="532765">
                <a:moveTo>
                  <a:pt x="0" y="0"/>
                </a:moveTo>
                <a:lnTo>
                  <a:pt x="7639049" y="0"/>
                </a:lnTo>
                <a:lnTo>
                  <a:pt x="7639049" y="532403"/>
                </a:lnTo>
                <a:lnTo>
                  <a:pt x="0" y="532403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" name="Изображение 7" descr="Неосистемы"/>
          <p:cNvPicPr>
            <a:picLocks noChangeAspect="1"/>
          </p:cNvPicPr>
          <p:nvPr/>
        </p:nvPicPr>
        <p:blipFill>
          <a:blip r:embed="rId2"/>
          <a:srcRect r="81469"/>
          <a:stretch>
            <a:fillRect/>
          </a:stretch>
        </p:blipFill>
        <p:spPr>
          <a:xfrm>
            <a:off x="11136560" y="182657"/>
            <a:ext cx="951230" cy="10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2747-384D-4D09-9FE0-96F5F0EE05C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C45E-63D6-48D8-836A-A4F9C01D713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627" y="6022776"/>
            <a:ext cx="103641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systems.ru/company/vacancy/" TargetMode="External"/><Relationship Id="rId2" Type="http://schemas.openxmlformats.org/officeDocument/2006/relationships/hyperlink" Target="https://trainee.neosystem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trainee.neosystem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trainee.neosystems.ru/#block7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533" y="1122363"/>
            <a:ext cx="10363199" cy="2387600"/>
          </a:xfrm>
        </p:spPr>
        <p:txBody>
          <a:bodyPr>
            <a:normAutofit/>
          </a:bodyPr>
          <a:lstStyle/>
          <a:p>
            <a:r>
              <a:rPr lang="ru-RU" sz="5500" dirty="0" smtClean="0"/>
              <a:t>Производственная практика </a:t>
            </a:r>
            <a:br>
              <a:rPr lang="ru-RU" sz="5500" dirty="0" smtClean="0"/>
            </a:br>
            <a:r>
              <a:rPr lang="ru-RU" sz="5500" dirty="0" smtClean="0"/>
              <a:t>в компании </a:t>
            </a:r>
            <a:r>
              <a:rPr lang="ru-RU" sz="5500" dirty="0" err="1" smtClean="0"/>
              <a:t>Неосистемы</a:t>
            </a:r>
            <a:endParaRPr lang="ru-RU" sz="5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1. Технологии и компания</a:t>
            </a:r>
          </a:p>
          <a:p>
            <a:r>
              <a:rPr lang="ru-RU" dirty="0"/>
              <a:t>Часть 2. </a:t>
            </a:r>
            <a:r>
              <a:rPr lang="ru-RU" dirty="0" smtClean="0"/>
              <a:t>Предложения для студентов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36552" y="5613872"/>
            <a:ext cx="642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/>
              <a:t>Дураков Вячеслав</a:t>
            </a:r>
          </a:p>
          <a:p>
            <a:pPr algn="r"/>
            <a:r>
              <a:rPr lang="ru-RU" sz="2600" dirty="0" smtClean="0"/>
              <a:t>директор</a:t>
            </a:r>
            <a:endParaRPr lang="ru-RU" sz="2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1153" y="3630706"/>
            <a:ext cx="6965576" cy="376518"/>
          </a:xfrm>
          <a:prstGeom prst="roundRect">
            <a:avLst/>
          </a:prstGeom>
          <a:solidFill>
            <a:srgbClr val="FFDE58">
              <a:alpha val="49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5" y="1443756"/>
            <a:ext cx="8515350" cy="48196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07026" y="2557670"/>
            <a:ext cx="1338470" cy="251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488" y="709612"/>
            <a:ext cx="123729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5" y="1443756"/>
            <a:ext cx="8515350" cy="48196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07026" y="2557670"/>
            <a:ext cx="1338470" cy="251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488" y="709612"/>
            <a:ext cx="12372975" cy="543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149" y="159027"/>
            <a:ext cx="8198707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023937"/>
            <a:ext cx="10944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023937"/>
            <a:ext cx="10944225" cy="4810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5738" y="423862"/>
            <a:ext cx="125634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562600" y="3048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5600700" y="3152775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5514975" y="3100388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7" name="Rectangle 79"/>
          <p:cNvSpPr>
            <a:spLocks noChangeArrowheads="1"/>
          </p:cNvSpPr>
          <p:nvPr/>
        </p:nvSpPr>
        <p:spPr bwMode="auto">
          <a:xfrm>
            <a:off x="8832850" y="188914"/>
            <a:ext cx="16652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1600" b="1" dirty="0">
              <a:solidFill>
                <a:srgbClr val="9C3100"/>
              </a:solidFill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056709" y="250825"/>
            <a:ext cx="73239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0078"/>
                </a:solidFill>
              </a:rPr>
              <a:t>Ключевые Компетенции Разработчика</a:t>
            </a:r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3494468" y="631825"/>
            <a:ext cx="700367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8832850" y="188914"/>
            <a:ext cx="16652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600" b="1" dirty="0">
              <a:solidFill>
                <a:srgbClr val="9C31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608" y="1702191"/>
            <a:ext cx="2894150" cy="60304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Проектирование приложений и баз данных;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Составление спецификаций;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Кодирование по спецификациям;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Тестирование.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25" y="5791200"/>
            <a:ext cx="2238175" cy="95947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90758" y="660608"/>
          <a:ext cx="6012202" cy="6075067"/>
        </p:xfrm>
        <a:graphic>
          <a:graphicData uri="http://schemas.openxmlformats.org/drawingml/2006/table">
            <a:tbl>
              <a:tblPr/>
              <a:tblGrid>
                <a:gridCol w="1645919"/>
                <a:gridCol w="1237957"/>
                <a:gridCol w="855093"/>
                <a:gridCol w="618937"/>
                <a:gridCol w="428004"/>
                <a:gridCol w="630702"/>
                <a:gridCol w="595590"/>
              </a:tblGrid>
              <a:tr h="1004463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</a:rPr>
                        <a:t>Компонента платформы 1С:Предприятие 8.3</a:t>
                      </a:r>
                      <a:endParaRPr lang="ru-RU" sz="1100" dirty="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MS Windows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Linux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Mac OS X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iOS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Android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Windows Phone</a:t>
                      </a:r>
                      <a:endParaRPr lang="en-US" sz="110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3978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Тонкий клиент и толстый клиент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Бета-версия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89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Веб-клиент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484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Сервер 1С:Предприятие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4463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Сервер баз данных (СУБД)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100" dirty="0">
                          <a:effectLst/>
                        </a:rPr>
                        <a:t>MS SQL</a:t>
                      </a:r>
                    </a:p>
                    <a:p>
                      <a:pPr marL="228600" indent="-228600"/>
                      <a:r>
                        <a:rPr lang="en-US" sz="1100" dirty="0" err="1">
                          <a:effectLst/>
                        </a:rPr>
                        <a:t>Postgre</a:t>
                      </a:r>
                      <a:r>
                        <a:rPr lang="en-US" sz="1100" dirty="0">
                          <a:effectLst/>
                        </a:rPr>
                        <a:t> SQL</a:t>
                      </a:r>
                    </a:p>
                    <a:p>
                      <a:pPr marL="228600" indent="-228600"/>
                      <a:r>
                        <a:rPr lang="en-US" sz="1100" dirty="0">
                          <a:effectLst/>
                        </a:rPr>
                        <a:t>Oracle Database</a:t>
                      </a:r>
                    </a:p>
                    <a:p>
                      <a:pPr marL="228600" indent="-228600"/>
                      <a:r>
                        <a:rPr lang="en-US" sz="1100" dirty="0">
                          <a:effectLst/>
                        </a:rPr>
                        <a:t>IBM DB2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100" dirty="0" err="1">
                          <a:effectLst/>
                        </a:rPr>
                        <a:t>Postgre</a:t>
                      </a:r>
                      <a:r>
                        <a:rPr lang="en-US" sz="1100" dirty="0">
                          <a:effectLst/>
                        </a:rPr>
                        <a:t> SQL</a:t>
                      </a:r>
                    </a:p>
                    <a:p>
                      <a:pPr marL="228600" indent="-228600"/>
                      <a:r>
                        <a:rPr lang="en-US" sz="1100" dirty="0">
                          <a:effectLst/>
                        </a:rPr>
                        <a:t>IBM DB2</a:t>
                      </a:r>
                    </a:p>
                    <a:p>
                      <a:pPr marL="228600" indent="-228600"/>
                      <a:r>
                        <a:rPr lang="en-US" sz="1100" dirty="0">
                          <a:effectLst/>
                        </a:rPr>
                        <a:t>Oracle </a:t>
                      </a:r>
                      <a:r>
                        <a:rPr lang="en-US" sz="1100" dirty="0" smtClean="0">
                          <a:effectLst/>
                        </a:rPr>
                        <a:t>Database</a:t>
                      </a:r>
                      <a:endParaRPr lang="en-US" sz="1100" dirty="0">
                        <a:effectLst/>
                      </a:endParaRP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89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Веб сервер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100">
                          <a:effectLst/>
                        </a:rPr>
                        <a:t>IIS</a:t>
                      </a:r>
                    </a:p>
                    <a:p>
                      <a:pPr marL="228600" indent="-228600"/>
                      <a:r>
                        <a:rPr lang="en-US" sz="1100">
                          <a:effectLst/>
                        </a:rPr>
                        <a:t>Apache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100">
                          <a:effectLst/>
                        </a:rPr>
                        <a:t>Apache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3978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Мобильная платформа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0484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COM-</a:t>
                      </a:r>
                      <a:r>
                        <a:rPr lang="ru-RU" sz="1100" dirty="0">
                          <a:effectLst/>
                        </a:rPr>
                        <a:t>соединение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7474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WEB-</a:t>
                      </a:r>
                      <a:r>
                        <a:rPr lang="ru-RU" sz="1100" dirty="0">
                          <a:effectLst/>
                        </a:rPr>
                        <a:t>сервис,</a:t>
                      </a:r>
                    </a:p>
                    <a:p>
                      <a:r>
                        <a:rPr lang="en-US" sz="1100" dirty="0">
                          <a:effectLst/>
                        </a:rPr>
                        <a:t>REST (HTTP </a:t>
                      </a:r>
                      <a:r>
                        <a:rPr lang="ru-RU" sz="1100" dirty="0">
                          <a:effectLst/>
                        </a:rPr>
                        <a:t>запросы)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717474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1С:Предприятие в режиме «Конфигуратор»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5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5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A85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Бета-версия </a:t>
                      </a:r>
                    </a:p>
                  </a:txBody>
                  <a:tcPr marL="22005" marR="22005" marT="0" marB="0" anchor="ctr">
                    <a:lnL w="12700" cap="flat" cmpd="sng" algn="ctr">
                      <a:solidFill>
                        <a:srgbClr val="6073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3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3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783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</a:txBody>
                  <a:tcPr marL="22005" marR="22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3083189" y="2455367"/>
            <a:ext cx="14383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/>
              <a:t/>
            </a:r>
            <a:br>
              <a:rPr lang="ru-RU"/>
            </a:br>
            <a:endParaRPr lang="ru-RU"/>
          </a:p>
          <a:p>
            <a:r>
              <a:rPr lang="ru-RU" sz="100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endParaRPr lang="ru-RU" sz="800"/>
          </a:p>
          <a:p>
            <a:r>
              <a:rPr lang="ru-RU" sz="100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2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"</a:t>
            </a:r>
            <a:endParaRPr lang="ru-RU" dirty="0"/>
          </a:p>
        </p:txBody>
      </p:sp>
      <p:pic>
        <p:nvPicPr>
          <p:cNvPr id="2052" name="Picture 4" descr="https://myslide.ru/documents_3/f30991ea208c7a03367fa712d709ef0a/img6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08" y="82417"/>
            <a:ext cx="8940326" cy="67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713" y="122846"/>
            <a:ext cx="5671222" cy="66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занимается компания </a:t>
            </a:r>
            <a:r>
              <a:rPr lang="ru-RU" dirty="0" err="1" smtClean="0"/>
              <a:t>Неосистемы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Создание и сопровождение инструментов для управления предприятием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 автоматизированная система 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… создание …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dirty="0" smtClean="0"/>
              <a:t>Обследование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dirty="0" smtClean="0"/>
              <a:t>Проектирование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dirty="0" smtClean="0"/>
              <a:t>Реализация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ru-RU" dirty="0" smtClean="0"/>
              <a:t>Внедрение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dirty="0" smtClean="0"/>
              <a:t>Сопровождение</a:t>
            </a:r>
          </a:p>
          <a:p>
            <a:pPr marL="1428750" lvl="2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Обучение детей и взрослых </a:t>
            </a:r>
            <a:r>
              <a:rPr lang="ru-RU" dirty="0" smtClean="0"/>
              <a:t>всему, </a:t>
            </a:r>
            <a:r>
              <a:rPr lang="ru-RU" dirty="0" smtClean="0"/>
              <a:t>что связано с ИТ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67" y="2721087"/>
            <a:ext cx="2805264" cy="15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233" y="2290695"/>
            <a:ext cx="2789695" cy="2596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515"/>
          <a:stretch/>
        </p:blipFill>
        <p:spPr>
          <a:xfrm>
            <a:off x="9953096" y="4670474"/>
            <a:ext cx="2094416" cy="20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 специалисты. Какие существуют роли?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Этап жизненного цикла системы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Обследование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Проектирование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Реализация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Внедрение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Сопровождение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Задействованные ИТ специалисты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Руководитель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Бизнес-аналитик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Консультант по применению программного продукта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Разработчик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Генеральный проектировщик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Менеджер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Инженер по инфраструктуре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8" name="Picture 4" descr="https://pbs.twimg.com/media/EIYmlz-XUAcwj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" y="5233182"/>
            <a:ext cx="2152884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615189" y="2871989"/>
            <a:ext cx="5486400" cy="605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15189" y="4150898"/>
            <a:ext cx="5486400" cy="605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err="1"/>
              <a:t>Соцпакет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7" y="1371601"/>
            <a:ext cx="10230394" cy="49442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/>
              <a:t>Аккредитованная </a:t>
            </a:r>
            <a:r>
              <a:rPr lang="en-US" sz="1400" dirty="0"/>
              <a:t>IT-</a:t>
            </a:r>
            <a:r>
              <a:rPr lang="ru-RU" sz="1400" dirty="0" smtClean="0"/>
              <a:t>компания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Трудоустройство - стандартно по ТК</a:t>
            </a:r>
            <a:r>
              <a:rPr lang="ru-RU" sz="1400" dirty="0"/>
              <a:t> </a:t>
            </a:r>
            <a:r>
              <a:rPr lang="ru-RU" sz="1400" dirty="0" smtClean="0"/>
              <a:t>РФ (отпуск, больничный)</a:t>
            </a:r>
          </a:p>
          <a:p>
            <a:pPr marL="0" indent="0">
              <a:buNone/>
            </a:pPr>
            <a:r>
              <a:rPr lang="ru-RU" sz="1400" b="1" dirty="0" smtClean="0"/>
              <a:t>Преимущества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Программа адаптации персонала на ИС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Обучение за счет компании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Персональный карьерный план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Премиальная система</a:t>
            </a:r>
          </a:p>
          <a:p>
            <a:pPr marL="0" indent="0">
              <a:buNone/>
            </a:pPr>
            <a:r>
              <a:rPr lang="ru-RU" sz="1400" b="1" dirty="0" smtClean="0"/>
              <a:t>Бонусы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Библиотека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Тренажерный зал, фитнес, футбол, бассейн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Юрист для сотрудников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Помощь в 3-НДФЛ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Корпоративный психолог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Корпоративные мероприятия  и подарки (</a:t>
            </a:r>
            <a:r>
              <a:rPr lang="ru-RU" sz="1400" dirty="0" err="1" smtClean="0"/>
              <a:t>автоквесты</a:t>
            </a:r>
            <a:r>
              <a:rPr lang="ru-RU" sz="1400" dirty="0" smtClean="0"/>
              <a:t>, </a:t>
            </a:r>
            <a:r>
              <a:rPr lang="ru-RU" sz="1400" dirty="0" err="1" smtClean="0"/>
              <a:t>квизы</a:t>
            </a:r>
            <a:r>
              <a:rPr lang="ru-RU" sz="1400" dirty="0" smtClean="0"/>
              <a:t>, спортивные мероприятия)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Корпоративная мобильная связь</a:t>
            </a: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400" dirty="0"/>
              <a:t>В офисе: оборудованное помещение для приема пищи, чай и </a:t>
            </a:r>
            <a:r>
              <a:rPr lang="ru-RU" sz="1400" dirty="0" err="1"/>
              <a:t>свежесваренный</a:t>
            </a:r>
            <a:r>
              <a:rPr lang="ru-RU" sz="1400" dirty="0"/>
              <a:t> кофе.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10" y="3853581"/>
            <a:ext cx="2298846" cy="14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…. предложения на </a:t>
            </a:r>
            <a:r>
              <a:rPr lang="en-US" dirty="0" err="1" smtClean="0"/>
              <a:t>hh</a:t>
            </a:r>
            <a:r>
              <a:rPr lang="en-US" dirty="0" smtClean="0"/>
              <a:t> 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782" y="481762"/>
            <a:ext cx="6127894" cy="60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Конец первой части</a:t>
            </a:r>
            <a:endParaRPr lang="ru-RU" dirty="0"/>
          </a:p>
        </p:txBody>
      </p:sp>
      <p:pic>
        <p:nvPicPr>
          <p:cNvPr id="2050" name="Picture 2" descr="https://pbs.twimg.com/media/Dn1Sly3X0AY40h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53" y="5130220"/>
            <a:ext cx="1994647" cy="15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562600" y="3048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5600700" y="3152775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5514975" y="3100388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3404316" y="631825"/>
            <a:ext cx="709382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4693920" y="141920"/>
            <a:ext cx="3783650" cy="3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</a:rPr>
              <a:t>О КОМПАНИИ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object 7"/>
          <p:cNvSpPr>
            <a:spLocks noChangeArrowheads="1"/>
          </p:cNvSpPr>
          <p:nvPr/>
        </p:nvSpPr>
        <p:spPr bwMode="auto">
          <a:xfrm>
            <a:off x="2188172" y="3355721"/>
            <a:ext cx="1634354" cy="87490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0" name="object 9"/>
          <p:cNvSpPr>
            <a:spLocks noChangeArrowheads="1"/>
          </p:cNvSpPr>
          <p:nvPr/>
        </p:nvSpPr>
        <p:spPr bwMode="auto">
          <a:xfrm>
            <a:off x="5113492" y="1994237"/>
            <a:ext cx="2225286" cy="86172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1" name="object 8"/>
          <p:cNvSpPr>
            <a:spLocks noChangeArrowheads="1"/>
          </p:cNvSpPr>
          <p:nvPr/>
        </p:nvSpPr>
        <p:spPr bwMode="auto">
          <a:xfrm>
            <a:off x="1807569" y="1880995"/>
            <a:ext cx="3171747" cy="103512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2" name="object 10"/>
          <p:cNvSpPr>
            <a:spLocks noChangeArrowheads="1"/>
          </p:cNvSpPr>
          <p:nvPr/>
        </p:nvSpPr>
        <p:spPr bwMode="auto">
          <a:xfrm>
            <a:off x="4681618" y="4463835"/>
            <a:ext cx="3086635" cy="100034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>
            <a:off x="3856483" y="3095621"/>
            <a:ext cx="4739305" cy="139510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4" name="object 13"/>
          <p:cNvSpPr>
            <a:spLocks noChangeArrowheads="1"/>
          </p:cNvSpPr>
          <p:nvPr/>
        </p:nvSpPr>
        <p:spPr bwMode="auto">
          <a:xfrm>
            <a:off x="8477570" y="3387092"/>
            <a:ext cx="1549782" cy="81692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5" name="object 12"/>
          <p:cNvSpPr>
            <a:spLocks noChangeArrowheads="1"/>
          </p:cNvSpPr>
          <p:nvPr/>
        </p:nvSpPr>
        <p:spPr bwMode="auto">
          <a:xfrm>
            <a:off x="7983220" y="2053808"/>
            <a:ext cx="2459612" cy="80269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6" name="object 11"/>
          <p:cNvSpPr>
            <a:spLocks noChangeArrowheads="1"/>
          </p:cNvSpPr>
          <p:nvPr/>
        </p:nvSpPr>
        <p:spPr bwMode="auto">
          <a:xfrm>
            <a:off x="7910071" y="4655153"/>
            <a:ext cx="2684780" cy="80902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7" name="object 6"/>
          <p:cNvSpPr>
            <a:spLocks noChangeArrowheads="1"/>
          </p:cNvSpPr>
          <p:nvPr/>
        </p:nvSpPr>
        <p:spPr bwMode="auto">
          <a:xfrm>
            <a:off x="1834922" y="4546053"/>
            <a:ext cx="2342180" cy="83590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/>
          <a:srcRect l="11179" r="1311"/>
          <a:stretch/>
        </p:blipFill>
        <p:spPr>
          <a:xfrm>
            <a:off x="205153" y="2964338"/>
            <a:ext cx="1426419" cy="1396647"/>
          </a:xfrm>
          <a:prstGeom prst="rect">
            <a:avLst/>
          </a:prstGeom>
        </p:spPr>
      </p:pic>
      <p:pic>
        <p:nvPicPr>
          <p:cNvPr id="2" name="2024-12-04 08-56-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37" y="85588"/>
            <a:ext cx="11853469" cy="66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Производственная Практика в Нео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Часть 1. Технологии и компания</a:t>
            </a:r>
          </a:p>
          <a:p>
            <a:r>
              <a:rPr lang="ru-RU" dirty="0"/>
              <a:t>Часть 2. Предложения для студентов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36552" y="5613872"/>
            <a:ext cx="642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/>
              <a:t>Дураков Вячеслав</a:t>
            </a:r>
          </a:p>
          <a:p>
            <a:pPr algn="r"/>
            <a:r>
              <a:rPr lang="ru-RU" sz="2600" dirty="0" smtClean="0"/>
              <a:t>директор</a:t>
            </a:r>
            <a:endParaRPr lang="ru-RU" sz="2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1533" y="3602038"/>
            <a:ext cx="6965576" cy="376518"/>
          </a:xfrm>
          <a:prstGeom prst="roundRect">
            <a:avLst/>
          </a:prstGeom>
          <a:solidFill>
            <a:srgbClr val="FFDE58">
              <a:alpha val="49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0117 0.0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710" y="563464"/>
            <a:ext cx="6622203" cy="61560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Неосистемы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предлагают студентам прямо сейчас?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587" y="1547721"/>
            <a:ext cx="6221184" cy="444636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ВКР. Темы для выпускных квалификационных работ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Стажировки</a:t>
            </a:r>
          </a:p>
          <a:p>
            <a:pPr marL="728663" lvl="1" indent="-385763">
              <a:buFont typeface="+mj-lt"/>
              <a:buAutoNum type="arabicPeriod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НеоЗима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Ближайшая Январь 202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63" lvl="1" indent="-385763">
              <a:buFont typeface="+mj-lt"/>
              <a:buAutoNum type="arabicPeriod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НеоЛето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Ближайшая Июнь-Июль-Август 2026 </a:t>
            </a:r>
          </a:p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акатонах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(Сентябрь 2026)</a:t>
            </a:r>
          </a:p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ru-RU" dirty="0" smtClean="0"/>
          </a:p>
          <a:p>
            <a:pPr marL="0" lvl="1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Сайт для стажеров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https://trainee.neosystems.ru/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Сайт с вакансиями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https://neosystems.ru/company/vacancy/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92" y="4427690"/>
            <a:ext cx="2091822" cy="2049986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585" y="4427690"/>
            <a:ext cx="2063837" cy="2049987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585" y="1547722"/>
            <a:ext cx="2063837" cy="2042849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1601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81656" cy="1325563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НеоЗима</a:t>
            </a:r>
            <a:r>
              <a:rPr lang="ru-RU" sz="4000" dirty="0" smtClean="0"/>
              <a:t>. Учебная программа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44" y="0"/>
            <a:ext cx="7520459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НеоЗима</a:t>
            </a:r>
            <a:r>
              <a:rPr lang="ru-RU" sz="4000" dirty="0" smtClean="0"/>
              <a:t>. Учебная программа (пример_2023)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4" y="1289284"/>
            <a:ext cx="7169172" cy="53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попасть на </a:t>
            </a:r>
            <a:r>
              <a:rPr lang="ru-RU" dirty="0" smtClean="0"/>
              <a:t>стажировку? </a:t>
            </a:r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7912"/>
            <a:ext cx="6202680" cy="4351338"/>
          </a:xfrm>
        </p:spPr>
        <p:txBody>
          <a:bodyPr>
            <a:normAutofit/>
          </a:bodyPr>
          <a:lstStyle/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https://trainee.neosystems.ru/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Пройти собеседование (отбор на стажировку по результатам собеседования).</a:t>
            </a:r>
          </a:p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Оргсобрание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стажировке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10.12.2025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15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(ссылка после регистрации).</a:t>
            </a:r>
          </a:p>
          <a:p>
            <a:pPr marL="385763" lvl="1" indent="-385763">
              <a:spcBef>
                <a:spcPts val="750"/>
              </a:spcBef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участников стажировки до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ХХ.12.2025.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177" y="1602905"/>
            <a:ext cx="4635314" cy="45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https://trainee.neosystems.ru/#block731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Конец второй части</a:t>
            </a:r>
          </a:p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pic>
        <p:nvPicPr>
          <p:cNvPr id="2050" name="Picture 2" descr="https://pbs.twimg.com/media/Dn1Sly3X0AY40h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5273870"/>
            <a:ext cx="1994647" cy="15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686" y="2270501"/>
            <a:ext cx="4635314" cy="45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Производственная Практика в Нео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Часть 1. Технологии и компания</a:t>
            </a:r>
          </a:p>
          <a:p>
            <a:r>
              <a:rPr lang="ru-RU" dirty="0"/>
              <a:t>Часть 2. Предложения для студентов и выпускников</a:t>
            </a:r>
          </a:p>
          <a:p>
            <a:r>
              <a:rPr lang="ru-RU" dirty="0"/>
              <a:t>Часть 3. Отбор на стажировку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36552" y="5613872"/>
            <a:ext cx="642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/>
              <a:t>Дураков Вячеслав</a:t>
            </a:r>
          </a:p>
          <a:p>
            <a:pPr algn="r"/>
            <a:r>
              <a:rPr lang="ru-RU" sz="2600" dirty="0" smtClean="0"/>
              <a:t>директор</a:t>
            </a:r>
            <a:endParaRPr lang="ru-RU" sz="2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1153" y="4066833"/>
            <a:ext cx="6965576" cy="376518"/>
          </a:xfrm>
          <a:prstGeom prst="roundRect">
            <a:avLst/>
          </a:prstGeom>
          <a:solidFill>
            <a:srgbClr val="FFDE58">
              <a:alpha val="49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0065 0.0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1957" y="0"/>
            <a:ext cx="6443662" cy="6572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solidFill>
                  <a:srgbClr val="00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«Правила Игры»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908720"/>
            <a:ext cx="9649072" cy="5616624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AutoNum type="arabicPeriod"/>
            </a:pPr>
            <a:r>
              <a:rPr lang="ru-RU" sz="1800" dirty="0"/>
              <a:t>Планируем набрать на стажировку </a:t>
            </a:r>
            <a:r>
              <a:rPr lang="ru-RU" sz="1800" dirty="0" smtClean="0"/>
              <a:t>20 </a:t>
            </a:r>
            <a:r>
              <a:rPr lang="ru-RU" sz="1800" dirty="0"/>
              <a:t>человек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800" dirty="0"/>
              <a:t>Отбор будет производиться по результатам индивидуальных собеседований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Собеседования будут проводить </a:t>
            </a:r>
            <a:r>
              <a:rPr lang="ru-RU" sz="1600" dirty="0" smtClean="0"/>
              <a:t>восемь человек </a:t>
            </a:r>
            <a:r>
              <a:rPr lang="ru-RU" sz="1600" dirty="0"/>
              <a:t>параллельно (</a:t>
            </a:r>
            <a:r>
              <a:rPr lang="ru-RU" sz="1600" i="1" dirty="0"/>
              <a:t>представлю</a:t>
            </a:r>
            <a:r>
              <a:rPr lang="ru-RU" sz="1600" dirty="0"/>
              <a:t>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Собеседования будут проводиться индивидуально (т.е. не группами, а один на один);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Собеседования будут проводиться в заранее известное время (</a:t>
            </a:r>
            <a:r>
              <a:rPr lang="ru-RU" sz="1600" i="1" dirty="0"/>
              <a:t>согласуем прямо сейчас</a:t>
            </a:r>
            <a:r>
              <a:rPr lang="ru-RU" sz="1600" dirty="0"/>
              <a:t>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По результатам собеседований цифры из п.1 могут «поехать», сейчас они есть ПЛАН.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800" dirty="0"/>
              <a:t>Собеседование = профориентация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Перед собеседованием нужно заполнить общую анкету (</a:t>
            </a:r>
            <a:r>
              <a:rPr lang="ru-RU" sz="1600" b="1" i="1" dirty="0"/>
              <a:t>будет рассылка</a:t>
            </a:r>
            <a:r>
              <a:rPr lang="ru-RU" sz="1600" dirty="0"/>
              <a:t>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Прямо на собеседовании заполняется психологическая анкета на компьютере (30-40 минут);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По анкетам будут задаваться вопросы и строиться беседа. Никак специально готовится к собеседованию не нужно.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800" dirty="0"/>
              <a:t>По результатам индивидуальных собеседований планируем получить три категории стажеров</a:t>
            </a:r>
            <a:r>
              <a:rPr lang="en-US" sz="1800" dirty="0"/>
              <a:t>: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Те, кому будет предложено сотрудничество (у нас - срочная вакансия, у человека – срочная потребность = совпало);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Те, кому будет предложена стажировка;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1600" dirty="0"/>
              <a:t>Те, кому не будет предложена стажировка.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800" dirty="0"/>
              <a:t>Планируем провести все собеседования до </a:t>
            </a:r>
            <a:r>
              <a:rPr lang="ru-RU" sz="1800" dirty="0" smtClean="0"/>
              <a:t>20 декабря 2024 </a:t>
            </a:r>
            <a:r>
              <a:rPr lang="ru-RU" sz="1800" dirty="0"/>
              <a:t>года. Соответственно </a:t>
            </a:r>
            <a:r>
              <a:rPr lang="ru-RU" sz="1800" dirty="0" smtClean="0"/>
              <a:t>23 </a:t>
            </a:r>
            <a:r>
              <a:rPr lang="ru-RU" sz="1800" dirty="0"/>
              <a:t>декабря </a:t>
            </a:r>
            <a:r>
              <a:rPr lang="ru-RU" sz="1800" dirty="0" smtClean="0"/>
              <a:t>2024 </a:t>
            </a:r>
            <a:r>
              <a:rPr lang="ru-RU" sz="1800" dirty="0"/>
              <a:t>всех уведомить о результатах собеседования.</a:t>
            </a:r>
          </a:p>
          <a:p>
            <a:pPr lvl="1">
              <a:buFont typeface="Wingdings" panose="05000000000000000000" pitchFamily="2" charset="2"/>
              <a:buAutoNum type="arabicPeriod"/>
            </a:pPr>
            <a:endParaRPr lang="ru-RU" sz="1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17739" y="65722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1957" y="0"/>
            <a:ext cx="6443662" cy="6572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solidFill>
                  <a:srgbClr val="00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«Правила Игры»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908720"/>
            <a:ext cx="9649072" cy="5616624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AutoNum type="arabicPeriod"/>
            </a:pPr>
            <a:endParaRPr lang="ru-RU" sz="1600" dirty="0"/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600" dirty="0" smtClean="0"/>
              <a:t>Для </a:t>
            </a:r>
            <a:r>
              <a:rPr lang="ru-RU" sz="1600" dirty="0"/>
              <a:t>тех кто отберется на стажировку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 smtClean="0"/>
              <a:t>Найти </a:t>
            </a:r>
            <a:r>
              <a:rPr lang="ru-RU" sz="2000" dirty="0"/>
              <a:t>камеру, т.к. занятия онлайн и включенная камера – наше обязательное требование</a:t>
            </a:r>
            <a:r>
              <a:rPr lang="ru-RU" sz="2000" dirty="0" smtClean="0"/>
              <a:t>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 smtClean="0"/>
              <a:t>Будет ОДНА </a:t>
            </a:r>
            <a:r>
              <a:rPr lang="ru-RU" sz="2000" dirty="0" err="1" smtClean="0"/>
              <a:t>оффлайновая</a:t>
            </a:r>
            <a:r>
              <a:rPr lang="ru-RU" sz="2000" dirty="0" smtClean="0"/>
              <a:t> встреча в офисе на Первомайском проспекте 54.</a:t>
            </a:r>
            <a:endParaRPr lang="ru-RU" sz="2000" dirty="0"/>
          </a:p>
          <a:p>
            <a:pPr>
              <a:buFont typeface="Wingdings" panose="05000000000000000000" pitchFamily="2" charset="2"/>
              <a:buAutoNum type="arabicPeriod"/>
            </a:pPr>
            <a:r>
              <a:rPr lang="ru-RU" sz="1600" dirty="0"/>
              <a:t>Распорядок дня. Стажировка в режиме ОНЛАЙН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/>
              <a:t>Занятие по </a:t>
            </a:r>
            <a:r>
              <a:rPr lang="ru-RU" sz="2000" dirty="0" err="1" smtClean="0"/>
              <a:t>видеоурокам</a:t>
            </a:r>
            <a:r>
              <a:rPr lang="ru-RU" sz="2000" dirty="0"/>
              <a:t>;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/>
              <a:t>Ответы на вопросы по уроку (самостоятельно в учебной среде); 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/>
              <a:t>Обязательное участие в обсуждении </a:t>
            </a:r>
            <a:r>
              <a:rPr lang="ru-RU" sz="2000" dirty="0" err="1"/>
              <a:t>видеоуроков</a:t>
            </a:r>
            <a:r>
              <a:rPr lang="ru-RU" sz="2000" dirty="0"/>
              <a:t>. Ежедневные собрания в зуме с преподавателем</a:t>
            </a:r>
            <a:r>
              <a:rPr lang="ru-RU" sz="2000" dirty="0" smtClean="0"/>
              <a:t>.</a:t>
            </a:r>
          </a:p>
          <a:p>
            <a:pPr lvl="1">
              <a:buFont typeface="Wingdings" panose="05000000000000000000" pitchFamily="2" charset="2"/>
              <a:buAutoNum type="arabicPeriod"/>
            </a:pPr>
            <a:r>
              <a:rPr lang="ru-RU" sz="2000" dirty="0" smtClean="0"/>
              <a:t>ВНИМАНИЕ! Это </a:t>
            </a:r>
            <a:r>
              <a:rPr lang="ru-RU" sz="2000" dirty="0" err="1" smtClean="0"/>
              <a:t>интенсив</a:t>
            </a:r>
            <a:r>
              <a:rPr lang="ru-RU" sz="2000" dirty="0" smtClean="0"/>
              <a:t>. Рассчитывайте на полный (8ч) день загрузки.</a:t>
            </a:r>
            <a:endParaRPr lang="ru-RU" sz="20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17739" y="65722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55" y="0"/>
            <a:ext cx="7035763" cy="6572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https://n1305790.yclients.com/</a:t>
            </a:r>
            <a:endParaRPr lang="ru-RU" sz="3200" dirty="0">
              <a:solidFill>
                <a:srgbClr val="00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912" y="1314450"/>
            <a:ext cx="5058029" cy="5012047"/>
          </a:xfrm>
          <a:prstGeom prst="rect">
            <a:avLst/>
          </a:prstGeom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117739" y="65722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562600" y="3048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5600700" y="3152775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5514975" y="3100388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3404316" y="631825"/>
            <a:ext cx="709382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4693920" y="141920"/>
            <a:ext cx="3783650" cy="36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</a:rPr>
              <a:t>О КОМПАНИИ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object 7"/>
          <p:cNvSpPr>
            <a:spLocks noChangeArrowheads="1"/>
          </p:cNvSpPr>
          <p:nvPr/>
        </p:nvSpPr>
        <p:spPr bwMode="auto">
          <a:xfrm>
            <a:off x="2188172" y="3355721"/>
            <a:ext cx="1634354" cy="8749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0" name="object 9"/>
          <p:cNvSpPr>
            <a:spLocks noChangeArrowheads="1"/>
          </p:cNvSpPr>
          <p:nvPr/>
        </p:nvSpPr>
        <p:spPr bwMode="auto">
          <a:xfrm>
            <a:off x="5113492" y="1994237"/>
            <a:ext cx="2225286" cy="86172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1" name="object 8"/>
          <p:cNvSpPr>
            <a:spLocks noChangeArrowheads="1"/>
          </p:cNvSpPr>
          <p:nvPr/>
        </p:nvSpPr>
        <p:spPr bwMode="auto">
          <a:xfrm>
            <a:off x="1807569" y="1880995"/>
            <a:ext cx="3171747" cy="103512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2" name="object 10"/>
          <p:cNvSpPr>
            <a:spLocks noChangeArrowheads="1"/>
          </p:cNvSpPr>
          <p:nvPr/>
        </p:nvSpPr>
        <p:spPr bwMode="auto">
          <a:xfrm>
            <a:off x="4681618" y="4463835"/>
            <a:ext cx="3086635" cy="100034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>
            <a:off x="3856483" y="3095621"/>
            <a:ext cx="4739305" cy="139510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4" name="object 13"/>
          <p:cNvSpPr>
            <a:spLocks noChangeArrowheads="1"/>
          </p:cNvSpPr>
          <p:nvPr/>
        </p:nvSpPr>
        <p:spPr bwMode="auto">
          <a:xfrm>
            <a:off x="8477570" y="3387092"/>
            <a:ext cx="1549782" cy="81692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5" name="object 12"/>
          <p:cNvSpPr>
            <a:spLocks noChangeArrowheads="1"/>
          </p:cNvSpPr>
          <p:nvPr/>
        </p:nvSpPr>
        <p:spPr bwMode="auto">
          <a:xfrm>
            <a:off x="7983220" y="2053808"/>
            <a:ext cx="2459612" cy="80269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6" name="object 11"/>
          <p:cNvSpPr>
            <a:spLocks noChangeArrowheads="1"/>
          </p:cNvSpPr>
          <p:nvPr/>
        </p:nvSpPr>
        <p:spPr bwMode="auto">
          <a:xfrm>
            <a:off x="7910071" y="4655153"/>
            <a:ext cx="2684780" cy="80902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37" name="object 6"/>
          <p:cNvSpPr>
            <a:spLocks noChangeArrowheads="1"/>
          </p:cNvSpPr>
          <p:nvPr/>
        </p:nvSpPr>
        <p:spPr bwMode="auto">
          <a:xfrm>
            <a:off x="1834922" y="4546053"/>
            <a:ext cx="2342180" cy="83590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/>
          <a:srcRect l="11179" r="1311"/>
          <a:stretch/>
        </p:blipFill>
        <p:spPr>
          <a:xfrm>
            <a:off x="205153" y="2964338"/>
            <a:ext cx="1426419" cy="139664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934817" y="495630"/>
            <a:ext cx="9713844" cy="9772650"/>
            <a:chOff x="1934817" y="495630"/>
            <a:chExt cx="9713844" cy="97726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19889" y="495630"/>
              <a:ext cx="8686800" cy="977265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6" name="Овал 5"/>
            <p:cNvSpPr/>
            <p:nvPr/>
          </p:nvSpPr>
          <p:spPr>
            <a:xfrm>
              <a:off x="1934817" y="3278833"/>
              <a:ext cx="9713844" cy="11850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47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11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7912"/>
            <a:ext cx="8263071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10" y="704756"/>
            <a:ext cx="8302726" cy="59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Повышение уровня абстракции, разработка от предметной области;</a:t>
            </a:r>
          </a:p>
          <a:p>
            <a:r>
              <a:rPr lang="ru-RU" dirty="0" smtClean="0"/>
              <a:t>Крен в сторону декларативного (в противоположность императивному) стилю разработки;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4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17" y="72895"/>
            <a:ext cx="10515600" cy="464434"/>
          </a:xfrm>
        </p:spPr>
        <p:txBody>
          <a:bodyPr>
            <a:normAutofit fontScale="90000"/>
          </a:bodyPr>
          <a:lstStyle/>
          <a:p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2895"/>
            <a:ext cx="12192000" cy="67851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550" dirty="0" smtClean="0"/>
              <a:t>Мы</a:t>
            </a:r>
            <a:r>
              <a:rPr lang="ru-RU" sz="1550" dirty="0"/>
              <a:t> закрываем единым </a:t>
            </a:r>
            <a:r>
              <a:rPr lang="ru-RU" sz="1550" dirty="0" err="1"/>
              <a:t>фреймворком</a:t>
            </a:r>
            <a:r>
              <a:rPr lang="ru-RU" sz="1550" dirty="0"/>
              <a:t> все аспекты разработки.</a:t>
            </a:r>
          </a:p>
          <a:p>
            <a:pPr marL="0" indent="0">
              <a:buNone/>
            </a:pPr>
            <a:r>
              <a:rPr lang="ru-RU" sz="1550" dirty="0"/>
              <a:t>Платформа предоставляет ответы на все вопросы, которые возникают у прикладного разработчика.</a:t>
            </a:r>
          </a:p>
          <a:p>
            <a:pPr marL="0" indent="0">
              <a:buNone/>
            </a:pPr>
            <a:r>
              <a:rPr lang="ru-RU" sz="1550" dirty="0"/>
              <a:t>Это сильно отличается от того, как ведут разработку на обычных языках с использованием большого количества отдельных </a:t>
            </a:r>
            <a:r>
              <a:rPr lang="ru-RU" sz="1550" dirty="0" err="1"/>
              <a:t>фреймворков</a:t>
            </a:r>
            <a:r>
              <a:rPr lang="ru-RU" sz="1550" dirty="0"/>
              <a:t>.</a:t>
            </a:r>
          </a:p>
          <a:p>
            <a:pPr marL="0" indent="0">
              <a:buNone/>
            </a:pPr>
            <a:r>
              <a:rPr lang="ru-RU" sz="1550" dirty="0"/>
              <a:t>Важно, что все </a:t>
            </a:r>
            <a:r>
              <a:rPr lang="ru-RU" sz="1550" dirty="0" err="1"/>
              <a:t>фреймворки</a:t>
            </a:r>
            <a:r>
              <a:rPr lang="ru-RU" sz="1550" dirty="0"/>
              <a:t>, которые входят в платформу, тесно интегрированы. То есть разработчик практически не видит швов между этими механизмами.</a:t>
            </a:r>
          </a:p>
          <a:p>
            <a:pPr marL="0" indent="0">
              <a:buNone/>
            </a:pPr>
            <a:r>
              <a:rPr lang="ru-RU" sz="1550" dirty="0"/>
              <a:t>В нашей платформе разработчик работает с единой системой типов: одинаковый тип он использует и в базе данных, и во встроенном языке на сервере, и во встроенном языке на клиенте, и на мобильном устройстве — это существенно упрощает разработку.</a:t>
            </a:r>
          </a:p>
          <a:p>
            <a:pPr marL="0" indent="0">
              <a:buNone/>
            </a:pPr>
            <a:r>
              <a:rPr lang="ru-RU" sz="1550" dirty="0"/>
              <a:t>Еще один аспект — это быстрая разработка от предметной области. Мы, кроме технологических инструментов, предоставляем разработчику высокоуровневые прикладные инструменты, которые приближены к объектам предметной области. Важно, что они отражают семантику самой предметной области. По сути, они решают типичные задачи автоматизации и из них, как из кубиков, разработчик собирает бизнес-приложения.</a:t>
            </a:r>
          </a:p>
          <a:p>
            <a:pPr marL="0" indent="0">
              <a:buNone/>
            </a:pPr>
            <a:r>
              <a:rPr lang="ru-RU" sz="1550" dirty="0"/>
              <a:t>В качестве одного примера приведем механизм регистров накопления. По сути, это готовый инструмент для отражения любых операций по движению и остаткам каких-то средств: это могут быть материальные средства, денежные средства и так далее. Разработчику не нужно его создавать с нуля — можно пользоваться готовым инструментом, который соответствует задачам предметной области.</a:t>
            </a:r>
          </a:p>
          <a:p>
            <a:pPr marL="0" indent="0">
              <a:buNone/>
            </a:pPr>
            <a:r>
              <a:rPr lang="ru-RU" sz="1550" dirty="0"/>
              <a:t>Все, что можно, описывается декларативно. Важно, что это — именно декларативное описание, потому что императивный код всегда более сложный: и в разработке, и в поддержке, и в наглядности.</a:t>
            </a:r>
          </a:p>
          <a:p>
            <a:pPr marL="0" indent="0">
              <a:buNone/>
            </a:pPr>
            <a:r>
              <a:rPr lang="ru-RU" sz="1550" dirty="0"/>
              <a:t>Декларативное описание всегда позволяет повысить уровень абстракции и снизить сложность разработки. Все, что можно, работает из коробки и работает само.</a:t>
            </a:r>
          </a:p>
          <a:p>
            <a:pPr marL="0" indent="0">
              <a:buNone/>
            </a:pPr>
            <a:r>
              <a:rPr lang="ru-RU" sz="1550" dirty="0"/>
              <a:t>Почему этого нет в большинстве других систем?</a:t>
            </a:r>
          </a:p>
          <a:p>
            <a:pPr marL="0" indent="0">
              <a:buNone/>
            </a:pPr>
            <a:r>
              <a:rPr lang="ru-RU" sz="1550" dirty="0"/>
              <a:t>Потому что в нашей системе платформа знает о том, из чего состоит приложение. Прежде всего за счет того, что прикладные объекты включают знания о семантике тех аспектов, на которые они ориентированы.</a:t>
            </a:r>
          </a:p>
          <a:p>
            <a:pPr marL="0" indent="0">
              <a:buNone/>
            </a:pPr>
            <a:r>
              <a:rPr lang="ru-RU" sz="1550" dirty="0"/>
              <a:t>По сути платформа после декларативного описания уже знает, зачем нужно приложение, из чего оно состоит, и многие механизмы, многие задачи она может решить сама в готовом виде из коробки, без участия прикладного разработчика.</a:t>
            </a:r>
          </a:p>
          <a:p>
            <a:pPr marL="0" indent="0">
              <a:buNone/>
            </a:pPr>
            <a:r>
              <a:rPr lang="ru-RU" sz="1550" dirty="0"/>
              <a:t>В основе лежит модель. Бизнес-объекты знают семантику и платформа, зная семантику этих объектов, многие задачи решает сама без участия прикладного разработчика. На основании знания этой семантики платформа много чего выполняет самостоятельно.</a:t>
            </a:r>
          </a:p>
          <a:p>
            <a:pPr marL="0" indent="0">
              <a:buNone/>
            </a:pPr>
            <a:r>
              <a:rPr lang="ru-RU" sz="1550" dirty="0"/>
              <a:t>Примеры того, что платформа может делать сама:</a:t>
            </a:r>
          </a:p>
          <a:p>
            <a:pPr marL="0" indent="0">
              <a:buNone/>
            </a:pPr>
            <a:r>
              <a:rPr lang="ru-RU" sz="1550" dirty="0" err="1"/>
              <a:t>журналирование</a:t>
            </a:r>
            <a:r>
              <a:rPr lang="ru-RU" sz="1550" dirty="0"/>
              <a:t>;</a:t>
            </a:r>
          </a:p>
          <a:p>
            <a:pPr marL="0" indent="0">
              <a:buNone/>
            </a:pPr>
            <a:r>
              <a:rPr lang="ru-RU" sz="1550" dirty="0"/>
              <a:t>история данных и </a:t>
            </a:r>
            <a:r>
              <a:rPr lang="ru-RU" sz="1550" dirty="0" err="1"/>
              <a:t>версионирование</a:t>
            </a:r>
            <a:r>
              <a:rPr lang="ru-RU" sz="1550" dirty="0"/>
              <a:t>;</a:t>
            </a:r>
          </a:p>
          <a:p>
            <a:pPr marL="0" indent="0">
              <a:buNone/>
            </a:pPr>
            <a:r>
              <a:rPr lang="ru-RU" sz="1550" dirty="0"/>
              <a:t>пользовательский интерфейс;</a:t>
            </a:r>
          </a:p>
          <a:p>
            <a:pPr marL="0" indent="0">
              <a:buNone/>
            </a:pPr>
            <a:r>
              <a:rPr lang="ru-RU" sz="1550" dirty="0"/>
              <a:t>интеграционные интерфейсы (API);</a:t>
            </a:r>
          </a:p>
          <a:p>
            <a:pPr marL="0" indent="0">
              <a:buNone/>
            </a:pPr>
            <a:r>
              <a:rPr lang="ru-RU" sz="1550" dirty="0"/>
              <a:t>построение системы прав доступа и т. д</a:t>
            </a:r>
            <a:r>
              <a:rPr lang="ru-RU" sz="1550" dirty="0" smtClean="0"/>
              <a:t>.</a:t>
            </a:r>
            <a:endParaRPr lang="ru-RU" sz="15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2895"/>
            <a:ext cx="6008914" cy="335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17" y="1694867"/>
            <a:ext cx="5944497" cy="721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17" y="3426902"/>
            <a:ext cx="6009812" cy="312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8913" y="636252"/>
            <a:ext cx="6025243" cy="653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41570" y="4601997"/>
            <a:ext cx="6025243" cy="2109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9" y="144946"/>
            <a:ext cx="76390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9" y="144946"/>
            <a:ext cx="7639050" cy="651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014" y="0"/>
            <a:ext cx="9286875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5" y="4378016"/>
            <a:ext cx="6333474" cy="274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1С. Зачем?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Платформа сверхбыстрой разработки;</a:t>
            </a:r>
          </a:p>
          <a:p>
            <a:r>
              <a:rPr lang="ru-RU" dirty="0" smtClean="0"/>
              <a:t>Сосредоточенность разработчика на бизнес-процессах и объектах предметной области (справочник, документ, регистр);</a:t>
            </a:r>
          </a:p>
          <a:p>
            <a:r>
              <a:rPr lang="ru-RU" dirty="0" smtClean="0"/>
              <a:t>Большой выбор типовых конфигураций;</a:t>
            </a:r>
          </a:p>
          <a:p>
            <a:r>
              <a:rPr lang="ru-RU" dirty="0" smtClean="0"/>
              <a:t>Быстрая настройка готовой конфигурации под потребности конкретного заказчика.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5" y="1443756"/>
            <a:ext cx="8515350" cy="48196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07026" y="2557670"/>
            <a:ext cx="1338470" cy="251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НС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презентация_НС</Template>
  <TotalTime>14732</TotalTime>
  <Words>1121</Words>
  <Application>Microsoft Office PowerPoint</Application>
  <PresentationFormat>Широкоэкранный</PresentationFormat>
  <Paragraphs>268</Paragraphs>
  <Slides>29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Monotype Sorts</vt:lpstr>
      <vt:lpstr>Open Sans</vt:lpstr>
      <vt:lpstr>Times New Roman</vt:lpstr>
      <vt:lpstr>Verdana</vt:lpstr>
      <vt:lpstr>Wingdings</vt:lpstr>
      <vt:lpstr>презентация_НС</vt:lpstr>
      <vt:lpstr>Производственная практика  в компании Неосистемы</vt:lpstr>
      <vt:lpstr>Презентация PowerPoint</vt:lpstr>
      <vt:lpstr>Презентация PowerPoint</vt:lpstr>
      <vt:lpstr>Технологии 1С. Зачем?</vt:lpstr>
      <vt:lpstr>Технологии 1С. Зачем?</vt:lpstr>
      <vt:lpstr>Презентация PowerPoint</vt:lpstr>
      <vt:lpstr>Технологии 1С. Зачем?</vt:lpstr>
      <vt:lpstr>Технологии 1С. Зачем?</vt:lpstr>
      <vt:lpstr>Технологии 1С. Зачем?</vt:lpstr>
      <vt:lpstr>Технологии 1С. Зачем?</vt:lpstr>
      <vt:lpstr>Технологии 1С. Зачем?</vt:lpstr>
      <vt:lpstr>Технологии 1С. Зачем?</vt:lpstr>
      <vt:lpstr>Технологии 1С. Зачем?</vt:lpstr>
      <vt:lpstr>Презентация PowerPoint</vt:lpstr>
      <vt:lpstr>Чем занимается компания Неосистемы</vt:lpstr>
      <vt:lpstr>ИТ специалисты. Какие существуют роли?</vt:lpstr>
      <vt:lpstr>Соцпакет</vt:lpstr>
      <vt:lpstr>Деньги</vt:lpstr>
      <vt:lpstr>Вопросы?</vt:lpstr>
      <vt:lpstr>Производственная Практика в Нео</vt:lpstr>
      <vt:lpstr>Что Неосистемы предлагают студентам прямо сейчас?</vt:lpstr>
      <vt:lpstr>НеоЗима. Учебная программа</vt:lpstr>
      <vt:lpstr>НеоЗима. Учебная программа (пример_2023)</vt:lpstr>
      <vt:lpstr>Как попасть на стажировку? Правила игры</vt:lpstr>
      <vt:lpstr>Вопросы?</vt:lpstr>
      <vt:lpstr>Производственная Практика в Нео</vt:lpstr>
      <vt:lpstr>«Правила Игры»</vt:lpstr>
      <vt:lpstr>«Правила Игры»</vt:lpstr>
      <vt:lpstr>https://n1305790.yclients.com/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Дураков</dc:creator>
  <cp:lastModifiedBy>Дарианна Дуракова</cp:lastModifiedBy>
  <cp:revision>73</cp:revision>
  <dcterms:created xsi:type="dcterms:W3CDTF">2020-11-16T09:51:28Z</dcterms:created>
  <dcterms:modified xsi:type="dcterms:W3CDTF">2025-12-01T12:55:51Z</dcterms:modified>
</cp:coreProperties>
</file>