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8" r:id="rId5"/>
    <p:sldId id="259" r:id="rId6"/>
    <p:sldId id="264" r:id="rId7"/>
    <p:sldId id="260" r:id="rId8"/>
    <p:sldId id="261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sts\Downloads\Tablitsa_formuly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sts\Downloads\Tablitsa_formul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Лист1!$I$2</c:f>
              <c:strCache>
                <c:ptCount val="1"/>
                <c:pt idx="0">
                  <c:v>t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Лист1!$H$3:$H$6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xVal>
          <c:yVal>
            <c:numRef>
              <c:f>Лист1!$I$3:$I$6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7C6-4FE0-9DAC-2C97C5EAD2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939327"/>
        <c:axId val="575939743"/>
      </c:scatterChart>
      <c:valAx>
        <c:axId val="575939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5939743"/>
        <c:crosses val="autoZero"/>
        <c:crossBetween val="midCat"/>
      </c:valAx>
      <c:valAx>
        <c:axId val="575939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593932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Лист1!$B$5</c:f>
              <c:strCache>
                <c:ptCount val="1"/>
                <c:pt idx="0">
                  <c:v>α=0,25; δ=t0/2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Лист1!$B$6:$B$18</c:f>
              <c:numCache>
                <c:formatCode>General</c:formatCode>
                <c:ptCount val="13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1.5625</c:v>
                </c:pt>
                <c:pt idx="5">
                  <c:v>2.0625</c:v>
                </c:pt>
                <c:pt idx="6">
                  <c:v>1.2890625</c:v>
                </c:pt>
                <c:pt idx="7">
                  <c:v>1.7890625</c:v>
                </c:pt>
                <c:pt idx="8">
                  <c:v>2.2890625</c:v>
                </c:pt>
                <c:pt idx="9">
                  <c:v>1.4306640625</c:v>
                </c:pt>
                <c:pt idx="10">
                  <c:v>1.9306640625</c:v>
                </c:pt>
                <c:pt idx="11">
                  <c:v>2.4306640625</c:v>
                </c:pt>
                <c:pt idx="12">
                  <c:v>1.5191650390625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86-4A02-83D9-7A8B77E472A1}"/>
            </c:ext>
          </c:extLst>
        </c:ser>
        <c:ser>
          <c:idx val="1"/>
          <c:order val="1"/>
          <c:tx>
            <c:strRef>
              <c:f>Лист1!$F$5</c:f>
              <c:strCache>
                <c:ptCount val="1"/>
                <c:pt idx="0">
                  <c:v>α=0; δ=2t0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Лист1!$F$6:$F$18</c:f>
              <c:numCache>
                <c:formatCode>General</c:formatCode>
                <c:ptCount val="13"/>
                <c:pt idx="0">
                  <c:v>1</c:v>
                </c:pt>
                <c:pt idx="1">
                  <c:v>3</c:v>
                </c:pt>
                <c:pt idx="2">
                  <c:v>1.5</c:v>
                </c:pt>
                <c:pt idx="3">
                  <c:v>3.5</c:v>
                </c:pt>
                <c:pt idx="4">
                  <c:v>1.75</c:v>
                </c:pt>
                <c:pt idx="5">
                  <c:v>3.75</c:v>
                </c:pt>
                <c:pt idx="6">
                  <c:v>1.875</c:v>
                </c:pt>
                <c:pt idx="7">
                  <c:v>3.875</c:v>
                </c:pt>
                <c:pt idx="8">
                  <c:v>1.9375</c:v>
                </c:pt>
                <c:pt idx="9">
                  <c:v>3.9375</c:v>
                </c:pt>
                <c:pt idx="10">
                  <c:v>1.96875</c:v>
                </c:pt>
                <c:pt idx="11">
                  <c:v>3.96875</c:v>
                </c:pt>
                <c:pt idx="12">
                  <c:v>1.984375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86-4A02-83D9-7A8B77E472A1}"/>
            </c:ext>
          </c:extLst>
        </c:ser>
        <c:ser>
          <c:idx val="2"/>
          <c:order val="2"/>
          <c:tx>
            <c:strRef>
              <c:f>Лист1!$J$5</c:f>
              <c:strCache>
                <c:ptCount val="1"/>
                <c:pt idx="0">
                  <c:v>α=0; δ=t0/2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Лист1!$J$6:$J$18</c:f>
              <c:numCache>
                <c:formatCode>General</c:formatCode>
                <c:ptCount val="13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1.25</c:v>
                </c:pt>
                <c:pt idx="5">
                  <c:v>1.75</c:v>
                </c:pt>
                <c:pt idx="6">
                  <c:v>2.25</c:v>
                </c:pt>
                <c:pt idx="7">
                  <c:v>1.125</c:v>
                </c:pt>
                <c:pt idx="8">
                  <c:v>1.625</c:v>
                </c:pt>
                <c:pt idx="9">
                  <c:v>2.125</c:v>
                </c:pt>
                <c:pt idx="10">
                  <c:v>1.0625</c:v>
                </c:pt>
                <c:pt idx="11">
                  <c:v>1.5625</c:v>
                </c:pt>
                <c:pt idx="12">
                  <c:v>2.0625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86-4A02-83D9-7A8B77E47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8646256"/>
        <c:axId val="788646672"/>
      </c:lineChart>
      <c:catAx>
        <c:axId val="7886462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8646672"/>
        <c:crosses val="autoZero"/>
        <c:auto val="1"/>
        <c:lblAlgn val="ctr"/>
        <c:lblOffset val="100"/>
        <c:noMultiLvlLbl val="0"/>
      </c:catAx>
      <c:valAx>
        <c:axId val="788646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864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828180432250567"/>
          <c:y val="0.21457177565034583"/>
          <c:w val="0.13165542229455585"/>
          <c:h val="0.667067479874368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4456752269117347E-2"/>
          <c:y val="2.2058823529411766E-2"/>
          <c:w val="0.7453670190060524"/>
          <c:h val="0.9161807163810405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Лист1!$C$5</c:f>
              <c:strCache>
                <c:ptCount val="1"/>
                <c:pt idx="0">
                  <c:v>α=0,25; δ=t0/2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val>
            <c:numRef>
              <c:f>Лист1!$C$6:$C$18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8F-4D6A-849C-ECE357EFB7A0}"/>
            </c:ext>
          </c:extLst>
        </c:ser>
        <c:ser>
          <c:idx val="1"/>
          <c:order val="1"/>
          <c:tx>
            <c:strRef>
              <c:f>Лист1!$G$5</c:f>
              <c:strCache>
                <c:ptCount val="1"/>
                <c:pt idx="0">
                  <c:v>α=0; δ=2t0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val>
            <c:numRef>
              <c:f>Лист1!$G$6:$G$18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8F-4D6A-849C-ECE357EFB7A0}"/>
            </c:ext>
          </c:extLst>
        </c:ser>
        <c:ser>
          <c:idx val="2"/>
          <c:order val="2"/>
          <c:tx>
            <c:strRef>
              <c:f>Лист1!$K$5</c:f>
              <c:strCache>
                <c:ptCount val="1"/>
                <c:pt idx="0">
                  <c:v>α=0; δ=t0/2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val>
            <c:numRef>
              <c:f>Лист1!$K$6:$K$18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8F-4D6A-849C-ECE357EFB7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7929360"/>
        <c:axId val="837928528"/>
        <c:axId val="353527583"/>
      </c:bar3DChart>
      <c:catAx>
        <c:axId val="83792936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7928528"/>
        <c:crosses val="autoZero"/>
        <c:auto val="1"/>
        <c:lblAlgn val="ctr"/>
        <c:lblOffset val="100"/>
        <c:noMultiLvlLbl val="0"/>
      </c:catAx>
      <c:valAx>
        <c:axId val="83792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7929360"/>
        <c:crosses val="autoZero"/>
        <c:crossBetween val="between"/>
      </c:valAx>
      <c:serAx>
        <c:axId val="353527583"/>
        <c:scaling>
          <c:orientation val="minMax"/>
        </c:scaling>
        <c:delete val="1"/>
        <c:axPos val="b"/>
        <c:majorTickMark val="out"/>
        <c:minorTickMark val="none"/>
        <c:tickLblPos val="nextTo"/>
        <c:crossAx val="837928528"/>
        <c:crosses val="autoZero"/>
      </c:ser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168097361472313"/>
          <c:y val="0.28952198151465136"/>
          <c:w val="0.13320712707118215"/>
          <c:h val="0.438681619308819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Лист1!$E$5</c:f>
              <c:strCache>
                <c:ptCount val="1"/>
                <c:pt idx="0">
                  <c:v>α=0,25; δ=t0/2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Лист1!$E$6:$E$18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0.14285714285714285</c:v>
                </c:pt>
                <c:pt idx="4">
                  <c:v>0.11678832116788322</c:v>
                </c:pt>
                <c:pt idx="5">
                  <c:v>0.18823529411764706</c:v>
                </c:pt>
                <c:pt idx="6">
                  <c:v>0.16786885245901639</c:v>
                </c:pt>
                <c:pt idx="7">
                  <c:v>0.1459521094640821</c:v>
                </c:pt>
                <c:pt idx="8">
                  <c:v>0.18759159745969708</c:v>
                </c:pt>
                <c:pt idx="9">
                  <c:v>0.17218765764250882</c:v>
                </c:pt>
                <c:pt idx="10">
                  <c:v>0.15501059642749013</c:v>
                </c:pt>
                <c:pt idx="11">
                  <c:v>0.1836194916393957</c:v>
                </c:pt>
                <c:pt idx="12">
                  <c:v>0.17164917941760388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F4-4F12-9FC3-8B3092515E44}"/>
            </c:ext>
          </c:extLst>
        </c:ser>
        <c:ser>
          <c:idx val="1"/>
          <c:order val="1"/>
          <c:tx>
            <c:strRef>
              <c:f>Лист1!$I$5</c:f>
              <c:strCache>
                <c:ptCount val="1"/>
                <c:pt idx="0">
                  <c:v>α=0; δ=2t0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Лист1!$I$6:$I$18</c:f>
              <c:numCache>
                <c:formatCode>General</c:formatCode>
                <c:ptCount val="13"/>
                <c:pt idx="0">
                  <c:v>0</c:v>
                </c:pt>
                <c:pt idx="1">
                  <c:v>0.25</c:v>
                </c:pt>
                <c:pt idx="2">
                  <c:v>0.18181818181818182</c:v>
                </c:pt>
                <c:pt idx="3">
                  <c:v>0.22222222222222221</c:v>
                </c:pt>
                <c:pt idx="4">
                  <c:v>0.186046511627907</c:v>
                </c:pt>
                <c:pt idx="5">
                  <c:v>0.20689655172413796</c:v>
                </c:pt>
                <c:pt idx="6">
                  <c:v>0.18320610687022898</c:v>
                </c:pt>
                <c:pt idx="7">
                  <c:v>0.19753086419753085</c:v>
                </c:pt>
                <c:pt idx="8">
                  <c:v>0.18028169014084508</c:v>
                </c:pt>
                <c:pt idx="9">
                  <c:v>0.19138755980861244</c:v>
                </c:pt>
                <c:pt idx="10">
                  <c:v>0.17797552836484981</c:v>
                </c:pt>
                <c:pt idx="11">
                  <c:v>0.1871345029239766</c:v>
                </c:pt>
                <c:pt idx="12">
                  <c:v>0.17622762735199635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F4-4F12-9FC3-8B3092515E44}"/>
            </c:ext>
          </c:extLst>
        </c:ser>
        <c:ser>
          <c:idx val="2"/>
          <c:order val="2"/>
          <c:tx>
            <c:strRef>
              <c:f>Лист1!$M$5</c:f>
              <c:strCache>
                <c:ptCount val="1"/>
                <c:pt idx="0">
                  <c:v>α=0; δ=t0/2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Лист1!$M$6:$M$18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0.14285714285714285</c:v>
                </c:pt>
                <c:pt idx="4">
                  <c:v>0.12121212121212123</c:v>
                </c:pt>
                <c:pt idx="5">
                  <c:v>9.9999999999999992E-2</c:v>
                </c:pt>
                <c:pt idx="6">
                  <c:v>0.16326530612244897</c:v>
                </c:pt>
                <c:pt idx="7">
                  <c:v>0.14953271028037382</c:v>
                </c:pt>
                <c:pt idx="8">
                  <c:v>0.13333333333333333</c:v>
                </c:pt>
                <c:pt idx="9">
                  <c:v>0.17518248175182483</c:v>
                </c:pt>
                <c:pt idx="10">
                  <c:v>0.16494845360824742</c:v>
                </c:pt>
                <c:pt idx="11">
                  <c:v>0.15189873417721519</c:v>
                </c:pt>
                <c:pt idx="12">
                  <c:v>0.18338108882521489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F4-4F12-9FC3-8B3092515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6727680"/>
        <c:axId val="656726848"/>
      </c:lineChart>
      <c:catAx>
        <c:axId val="65672768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726848"/>
        <c:crosses val="autoZero"/>
        <c:auto val="1"/>
        <c:lblAlgn val="ctr"/>
        <c:lblOffset val="100"/>
        <c:noMultiLvlLbl val="0"/>
      </c:catAx>
      <c:valAx>
        <c:axId val="65672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72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522107603921858"/>
          <c:y val="0.28513622167609243"/>
          <c:w val="0.14811228453230393"/>
          <c:h val="0.558450714494021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0.01125</cdr:x>
      <cdr:y>0.08564</cdr:y>
    </cdr:from>
    <cdr:to>
      <cdr:x>0.12598</cdr:x>
      <cdr:y>0.26721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2111" y="443774"/>
          <a:ext cx="939370" cy="9408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dirty="0"/>
            <a:t>k</a:t>
          </a:r>
          <a:endParaRPr lang="ru-RU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25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4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42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18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8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15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7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91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8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52606-76C8-4CB9-BD02-DA8D00088371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9CA87-778F-4E39-BBFA-CCCBC3FA7C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1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3796" y="1627464"/>
            <a:ext cx="9144000" cy="2202326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atin typeface="+mn-lt"/>
              </a:rPr>
              <a:t>Экспериментальное исследование индивидуальной стратегии активного</a:t>
            </a:r>
            <a:br>
              <a:rPr lang="ru-RU" sz="4400" dirty="0">
                <a:latin typeface="+mn-lt"/>
              </a:rPr>
            </a:br>
            <a:r>
              <a:rPr lang="ru-RU" sz="4400" dirty="0">
                <a:latin typeface="+mn-lt"/>
              </a:rPr>
              <a:t>контроля информационных изменений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1820" y="4530054"/>
            <a:ext cx="3604469" cy="1753299"/>
          </a:xfrm>
        </p:spPr>
        <p:txBody>
          <a:bodyPr>
            <a:noAutofit/>
          </a:bodyPr>
          <a:lstStyle/>
          <a:p>
            <a:pPr algn="l"/>
            <a:r>
              <a:rPr lang="ru-RU" sz="1400" i="1" dirty="0"/>
              <a:t>Смирнов Константин </a:t>
            </a:r>
            <a:r>
              <a:rPr lang="ru-RU" sz="1400" i="1" dirty="0" smtClean="0"/>
              <a:t>Алексеевич, Институт математики и информационных технологий, 1 курс</a:t>
            </a:r>
          </a:p>
          <a:p>
            <a:pPr algn="l"/>
            <a:r>
              <a:rPr lang="ru-RU" sz="1400" i="1" dirty="0" smtClean="0"/>
              <a:t>Научный руководитель:</a:t>
            </a:r>
          </a:p>
          <a:p>
            <a:pPr algn="l"/>
            <a:r>
              <a:rPr lang="ru-RU" sz="1400" i="1" dirty="0" smtClean="0"/>
              <a:t>Корзун </a:t>
            </a:r>
            <a:r>
              <a:rPr lang="ru-RU" sz="1400" i="1" dirty="0"/>
              <a:t>Дмитрий </a:t>
            </a:r>
            <a:r>
              <a:rPr lang="ru-RU" sz="1400" i="1" dirty="0" err="1"/>
              <a:t>Жоржевич</a:t>
            </a:r>
            <a:r>
              <a:rPr lang="ru-RU" sz="1400" i="1" dirty="0"/>
              <a:t>, к. ф.-м. н., доцент кафедры информатики и математического обеспечения </a:t>
            </a:r>
            <a:r>
              <a:rPr lang="ru-RU" sz="1400" i="1" dirty="0" err="1"/>
              <a:t>ПетрГУ</a:t>
            </a:r>
            <a:endParaRPr lang="ru-RU" sz="1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140904" y="557868"/>
            <a:ext cx="9496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/>
          </a:p>
          <a:p>
            <a:pPr algn="ctr"/>
            <a:r>
              <a:rPr lang="ru-RU" sz="1400" dirty="0" smtClean="0"/>
              <a:t>72-я </a:t>
            </a:r>
            <a:r>
              <a:rPr lang="ru-RU" sz="1400" dirty="0"/>
              <a:t>Студенческая научная конференция Института математики и информационных технологий </a:t>
            </a:r>
            <a:endParaRPr lang="ru-RU" sz="1400" dirty="0" smtClean="0"/>
          </a:p>
          <a:p>
            <a:pPr algn="ctr"/>
            <a:r>
              <a:rPr lang="ru-RU" sz="1400" dirty="0" smtClean="0"/>
              <a:t>СЕКЦИЯ </a:t>
            </a:r>
            <a:r>
              <a:rPr lang="ru-RU" sz="1400" dirty="0"/>
              <a:t>"ИНФОРМАТИКА И МАТЕМАТИЧЕСКОЕ ОБЕСПЕЧЕНИЕ".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28771" y="6283353"/>
            <a:ext cx="2121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Петрозаводск, 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382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3883" y="3974387"/>
            <a:ext cx="3568117" cy="1325563"/>
          </a:xfrm>
        </p:spPr>
        <p:txBody>
          <a:bodyPr>
            <a:noAutofit/>
          </a:bodyPr>
          <a:lstStyle/>
          <a:p>
            <a:r>
              <a:rPr lang="ru-RU" sz="2000" dirty="0">
                <a:latin typeface="+mn-lt"/>
              </a:rPr>
              <a:t>Сравнительная таблица настроек стратегии относительно наиболее эффективной: α=0,25; </a:t>
            </a:r>
            <a:r>
              <a:rPr lang="ru-RU" sz="2000" dirty="0" smtClean="0">
                <a:latin typeface="+mn-lt"/>
              </a:rPr>
              <a:t>δ=</a:t>
            </a:r>
            <a:r>
              <a:rPr lang="en-US" sz="2000" dirty="0"/>
              <a:t> </a:t>
            </a:r>
            <a:r>
              <a:rPr lang="en-US" sz="2000" dirty="0">
                <a:latin typeface="+mn-lt"/>
              </a:rPr>
              <a:t>t</a:t>
            </a:r>
            <a:r>
              <a:rPr lang="ru-RU" sz="2000" baseline="-25000" dirty="0">
                <a:latin typeface="+mn-lt"/>
              </a:rPr>
              <a:t>0 </a:t>
            </a:r>
            <a:r>
              <a:rPr lang="ru-RU" sz="2000" dirty="0" smtClean="0">
                <a:latin typeface="+mn-lt"/>
              </a:rPr>
              <a:t>/2 </a:t>
            </a:r>
            <a:r>
              <a:rPr lang="ru-RU" sz="2000" dirty="0">
                <a:latin typeface="+mn-lt"/>
              </a:rPr>
              <a:t/>
            </a:r>
            <a:br>
              <a:rPr lang="ru-RU" sz="2000" dirty="0">
                <a:latin typeface="+mn-lt"/>
              </a:rPr>
            </a:br>
            <a:r>
              <a:rPr lang="ru-RU" sz="2000" dirty="0" smtClean="0">
                <a:latin typeface="+mn-lt"/>
              </a:rPr>
              <a:t>(меньше </a:t>
            </a:r>
            <a:r>
              <a:rPr lang="ru-RU" sz="2000" dirty="0">
                <a:latin typeface="+mn-lt"/>
              </a:rPr>
              <a:t>– лучше)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3952" y="5025675"/>
            <a:ext cx="681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Этап</a:t>
            </a:r>
            <a:endParaRPr lang="ru-RU" sz="2000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500105"/>
              </p:ext>
            </p:extLst>
          </p:nvPr>
        </p:nvGraphicFramePr>
        <p:xfrm>
          <a:off x="436228" y="914400"/>
          <a:ext cx="8187655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984961"/>
              </p:ext>
            </p:extLst>
          </p:nvPr>
        </p:nvGraphicFramePr>
        <p:xfrm>
          <a:off x="8546517" y="1680594"/>
          <a:ext cx="3454400" cy="1988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3652">
                  <a:extLst>
                    <a:ext uri="{9D8B030D-6E8A-4147-A177-3AD203B41FA5}">
                      <a16:colId xmlns:a16="http://schemas.microsoft.com/office/drawing/2014/main" val="2572602523"/>
                    </a:ext>
                  </a:extLst>
                </a:gridCol>
                <a:gridCol w="1423448">
                  <a:extLst>
                    <a:ext uri="{9D8B030D-6E8A-4147-A177-3AD203B41FA5}">
                      <a16:colId xmlns:a16="http://schemas.microsoft.com/office/drawing/2014/main" val="2990213468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6539751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Отношение в 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Числовая разница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142986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</a:rPr>
                        <a:t>α=0,25; </a:t>
                      </a:r>
                      <a:r>
                        <a:rPr lang="el-GR" sz="1600" u="none" strike="noStrike" dirty="0" smtClean="0">
                          <a:effectLst/>
                        </a:rPr>
                        <a:t>δ=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r>
                        <a:rPr lang="en-US" sz="1600" u="none" strike="noStrike" dirty="0" smtClean="0">
                          <a:effectLst/>
                        </a:rPr>
                        <a:t>/2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15679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</a:rPr>
                        <a:t>α=0; </a:t>
                      </a:r>
                      <a:endParaRPr lang="ru-RU" sz="16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1600" u="none" strike="noStrike" dirty="0" smtClean="0">
                          <a:effectLst/>
                        </a:rPr>
                        <a:t>δ=2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150%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0,15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4558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</a:rPr>
                        <a:t>α=0; </a:t>
                      </a:r>
                      <a:endParaRPr lang="ru-RU" sz="16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1600" u="none" strike="noStrike" dirty="0" smtClean="0">
                          <a:effectLst/>
                        </a:rPr>
                        <a:t>δ=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r>
                        <a:rPr lang="en-US" sz="1600" u="none" strike="noStrike" dirty="0" smtClean="0">
                          <a:effectLst/>
                        </a:rPr>
                        <a:t>/2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100%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627853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5153" y="232590"/>
            <a:ext cx="9788513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/>
              <a:t>Количество потерь с разными параметрами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787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5676" y="4371944"/>
            <a:ext cx="3465576" cy="1341120"/>
          </a:xfrm>
        </p:spPr>
        <p:txBody>
          <a:bodyPr>
            <a:noAutofit/>
          </a:bodyPr>
          <a:lstStyle/>
          <a:p>
            <a:r>
              <a:rPr lang="ru-RU" sz="2000" dirty="0">
                <a:latin typeface="+mn-lt"/>
              </a:rPr>
              <a:t>Сравнительная таблица настроек стратегии относительно наиболее эффективной: α=0,25; </a:t>
            </a:r>
            <a:r>
              <a:rPr lang="ru-RU" sz="2000" dirty="0" smtClean="0">
                <a:latin typeface="+mn-lt"/>
              </a:rPr>
              <a:t>δ=</a:t>
            </a:r>
            <a:r>
              <a:rPr lang="en-US" sz="2000" dirty="0"/>
              <a:t> </a:t>
            </a:r>
            <a:r>
              <a:rPr lang="en-US" sz="2000" dirty="0">
                <a:latin typeface="+mn-lt"/>
              </a:rPr>
              <a:t>t</a:t>
            </a:r>
            <a:r>
              <a:rPr lang="ru-RU" sz="2000" baseline="-25000" dirty="0">
                <a:latin typeface="+mn-lt"/>
              </a:rPr>
              <a:t>0 </a:t>
            </a:r>
            <a:r>
              <a:rPr lang="ru-RU" sz="2000" dirty="0" smtClean="0">
                <a:latin typeface="+mn-lt"/>
              </a:rPr>
              <a:t>/2 </a:t>
            </a:r>
            <a:r>
              <a:rPr lang="ru-RU" sz="2000" dirty="0">
                <a:latin typeface="+mn-lt"/>
              </a:rPr>
              <a:t/>
            </a:r>
            <a:br>
              <a:rPr lang="ru-RU" sz="2000" dirty="0">
                <a:latin typeface="+mn-lt"/>
              </a:rPr>
            </a:br>
            <a:r>
              <a:rPr lang="ru-RU" sz="2000" dirty="0">
                <a:latin typeface="+mn-lt"/>
              </a:rPr>
              <a:t>(меньше – лучше)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68785"/>
              </p:ext>
            </p:extLst>
          </p:nvPr>
        </p:nvGraphicFramePr>
        <p:xfrm>
          <a:off x="935736" y="1445865"/>
          <a:ext cx="7342632" cy="426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35736" y="1130808"/>
            <a:ext cx="487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k/t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419850" y="5312954"/>
            <a:ext cx="681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Этап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11322"/>
              </p:ext>
            </p:extLst>
          </p:nvPr>
        </p:nvGraphicFramePr>
        <p:xfrm>
          <a:off x="8596852" y="2110276"/>
          <a:ext cx="3454400" cy="1988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5596">
                  <a:extLst>
                    <a:ext uri="{9D8B030D-6E8A-4147-A177-3AD203B41FA5}">
                      <a16:colId xmlns:a16="http://schemas.microsoft.com/office/drawing/2014/main" val="35368787"/>
                    </a:ext>
                  </a:extLst>
                </a:gridCol>
                <a:gridCol w="1381504">
                  <a:extLst>
                    <a:ext uri="{9D8B030D-6E8A-4147-A177-3AD203B41FA5}">
                      <a16:colId xmlns:a16="http://schemas.microsoft.com/office/drawing/2014/main" val="2552743997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13250198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+mn-lt"/>
                        </a:rPr>
                        <a:t>Отношение в 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+mn-lt"/>
                        </a:rPr>
                        <a:t>Числовая разница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4997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  <a:latin typeface="+mn-lt"/>
                        </a:rPr>
                        <a:t>α=0,25; </a:t>
                      </a:r>
                      <a:r>
                        <a:rPr lang="el-GR" sz="1600" u="none" strike="noStrike" dirty="0" smtClean="0">
                          <a:effectLst/>
                          <a:latin typeface="+mn-lt"/>
                        </a:rPr>
                        <a:t>δ=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/2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100%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+mn-lt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0487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  <a:latin typeface="+mn-lt"/>
                        </a:rPr>
                        <a:t>α=0; </a:t>
                      </a:r>
                      <a:endParaRPr lang="ru-RU" sz="1600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l-GR" sz="1600" u="none" strike="noStrike" dirty="0" smtClean="0">
                          <a:effectLst/>
                          <a:latin typeface="+mn-lt"/>
                        </a:rPr>
                        <a:t>δ=2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103%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0,0046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6205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  <a:latin typeface="+mn-lt"/>
                        </a:rPr>
                        <a:t>α=0; </a:t>
                      </a:r>
                      <a:endParaRPr lang="ru-RU" sz="1600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l-GR" sz="1600" u="none" strike="noStrike" dirty="0" smtClean="0">
                          <a:effectLst/>
                          <a:latin typeface="+mn-lt"/>
                        </a:rPr>
                        <a:t>δ=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/2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+mn-lt"/>
                        </a:rPr>
                        <a:t>107%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0,0117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789009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23370" y="0"/>
            <a:ext cx="106278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4000" dirty="0"/>
              <a:t>Обобщенная работа стратегий </a:t>
            </a:r>
            <a:endParaRPr lang="ru-RU" sz="4000" dirty="0" smtClean="0"/>
          </a:p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4000" dirty="0" smtClean="0"/>
              <a:t>на </a:t>
            </a:r>
            <a:r>
              <a:rPr lang="ru-RU" sz="4000" dirty="0"/>
              <a:t>примере критерия эффективности (</a:t>
            </a:r>
            <a:r>
              <a:rPr lang="en-US" sz="4000" dirty="0"/>
              <a:t>k/</a:t>
            </a:r>
            <a:r>
              <a:rPr lang="en-US" sz="4000" dirty="0" err="1"/>
              <a:t>t→min</a:t>
            </a:r>
            <a:r>
              <a:rPr lang="en-US" sz="4000" dirty="0"/>
              <a:t>)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801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Проведено 15 экспериментов для индивидуальной стратегии активного контроля с различными параметрами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В ходе экспериментов удалось выяснить наиболее эффективный набор: </a:t>
            </a:r>
            <a:r>
              <a:rPr lang="el-GR" dirty="0"/>
              <a:t>α=0,25; δ</a:t>
            </a:r>
            <a:r>
              <a:rPr lang="el-GR" dirty="0" smtClean="0"/>
              <a:t>=</a:t>
            </a:r>
            <a:r>
              <a:rPr lang="en-US" dirty="0"/>
              <a:t> t</a:t>
            </a:r>
            <a:r>
              <a:rPr lang="ru-RU" baseline="-25000" dirty="0"/>
              <a:t>0 </a:t>
            </a:r>
            <a:r>
              <a:rPr lang="en-US" dirty="0" smtClean="0"/>
              <a:t>/2</a:t>
            </a:r>
            <a:r>
              <a:rPr lang="ru-RU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С найденными параметрами стратегия показывает наилучшую адаптацию к возникновению информационных потерь с максимизацией экономии ресурсов </a:t>
            </a:r>
            <a:r>
              <a:rPr lang="ru-RU" dirty="0" smtClean="0"/>
              <a:t>сети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k</a:t>
            </a:r>
            <a:r>
              <a:rPr lang="en-US" dirty="0" smtClean="0"/>
              <a:t>ost.smrnv@gmail.com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06611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Исследовать эффективную с точки зрения снижения потерь и экономии ресурсов сети стратегию </a:t>
            </a:r>
            <a:r>
              <a:rPr lang="ru-RU" sz="3600" dirty="0"/>
              <a:t>активного контроля информационных </a:t>
            </a:r>
            <a:r>
              <a:rPr lang="ru-RU" sz="3600" dirty="0" smtClean="0"/>
              <a:t>изменений </a:t>
            </a:r>
            <a:r>
              <a:rPr lang="ru-RU" sz="3600" dirty="0"/>
              <a:t>для индивидуального участника общего информационного </a:t>
            </a:r>
            <a:r>
              <a:rPr lang="ru-RU" sz="3600" dirty="0" smtClean="0"/>
              <a:t>пространства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2651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7739"/>
            <a:ext cx="10515600" cy="5209564"/>
          </a:xfrm>
        </p:spPr>
        <p:txBody>
          <a:bodyPr numCol="1"/>
          <a:lstStyle/>
          <a:p>
            <a:pPr lvl="0"/>
            <a:r>
              <a:rPr lang="ru-RU" dirty="0" smtClean="0"/>
              <a:t>Определение параметров для исследования возможностей заданной адаптивной стратегии</a:t>
            </a:r>
            <a:endParaRPr lang="ru-RU" dirty="0"/>
          </a:p>
          <a:p>
            <a:pPr lvl="0"/>
            <a:r>
              <a:rPr lang="ru-RU" dirty="0" smtClean="0"/>
              <a:t>План экспериментов на основе имитационного примера</a:t>
            </a:r>
          </a:p>
          <a:p>
            <a:pPr lvl="0"/>
            <a:r>
              <a:rPr lang="ru-RU" dirty="0" smtClean="0"/>
              <a:t>Выбор критерия эффективности стратегии</a:t>
            </a:r>
            <a:endParaRPr lang="ru-RU" dirty="0"/>
          </a:p>
          <a:p>
            <a:pPr lvl="0"/>
            <a:r>
              <a:rPr lang="ru-RU" dirty="0" smtClean="0"/>
              <a:t>Экспериментальный анализ с оценкой возможностей адаптивной стратегии</a:t>
            </a:r>
          </a:p>
        </p:txBody>
      </p:sp>
    </p:spTree>
    <p:extLst>
      <p:ext uri="{BB962C8B-B14F-4D97-AF65-F5344CB8AC3E}">
        <p14:creationId xmlns:p14="http://schemas.microsoft.com/office/powerpoint/2010/main" val="2256304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Формулы расчета времени запроса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02564"/>
                <a:ext cx="10515600" cy="6226741"/>
              </a:xfrm>
            </p:spPr>
            <p:txBody>
              <a:bodyPr numCol="2"/>
              <a:lstStyle/>
              <a:p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ru-RU" dirty="0" smtClean="0"/>
                  <a:t>В информационном пространстве клиенты (устройства) осуществляют запросы с некоторым временным промежутком</a:t>
                </a:r>
                <a:r>
                  <a:rPr lang="en-US" dirty="0" smtClean="0"/>
                  <a:t>: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en-US" sz="4000" dirty="0" err="1" smtClean="0"/>
                  <a:t>t</a:t>
                </a:r>
                <a:r>
                  <a:rPr lang="en-US" sz="4000" baseline="-25000" dirty="0" err="1" smtClean="0"/>
                  <a:t>i</a:t>
                </a:r>
                <a:r>
                  <a:rPr lang="ru-RU" sz="4000" dirty="0"/>
                  <a:t>=</a:t>
                </a:r>
                <a:r>
                  <a:rPr lang="en-US" sz="4000" dirty="0" err="1"/>
                  <a:t>t</a:t>
                </a:r>
                <a:r>
                  <a:rPr lang="en-US" sz="4000" baseline="-25000" dirty="0" err="1"/>
                  <a:t>i</a:t>
                </a:r>
                <a:r>
                  <a:rPr lang="ru-RU" sz="4000" baseline="-25000" dirty="0"/>
                  <a:t>-1</a:t>
                </a:r>
                <a:r>
                  <a:rPr lang="ru-RU" sz="4000" dirty="0"/>
                  <a:t>+</a:t>
                </a:r>
                <a:r>
                  <a:rPr lang="en-US" sz="4000" dirty="0"/>
                  <a:t>δ</a:t>
                </a:r>
                <a:r>
                  <a:rPr lang="ru-RU" sz="4000" dirty="0"/>
                  <a:t>, </a:t>
                </a:r>
                <a:r>
                  <a:rPr lang="en-US" sz="4000" i="1" dirty="0" smtClean="0"/>
                  <a:t>k=0</a:t>
                </a:r>
              </a:p>
              <a:p>
                <a:pPr marL="0" indent="0">
                  <a:buNone/>
                </a:pPr>
                <a:r>
                  <a:rPr lang="en-US" sz="4000" dirty="0"/>
                  <a:t>t</a:t>
                </a:r>
                <a:r>
                  <a:rPr lang="en-US" sz="4000" baseline="-25000" dirty="0" err="1"/>
                  <a:t>i</a:t>
                </a:r>
                <a:r>
                  <a:rPr lang="ru-RU" sz="4000" dirty="0"/>
                  <a:t>=α</a:t>
                </a:r>
                <a:r>
                  <a:rPr lang="en-US" sz="4000" dirty="0" err="1"/>
                  <a:t>t</a:t>
                </a:r>
                <a:r>
                  <a:rPr lang="en-US" sz="4000" baseline="-25000" dirty="0" err="1"/>
                  <a:t>i</a:t>
                </a:r>
                <a:r>
                  <a:rPr lang="ru-RU" sz="4000" baseline="-25000" dirty="0"/>
                  <a:t>-1</a:t>
                </a:r>
                <a:r>
                  <a:rPr lang="ru-RU" sz="4000" dirty="0"/>
                  <a:t>+(1-α)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dirty="0"/>
                          <m:t>t</m:t>
                        </m:r>
                        <m:r>
                          <m:rPr>
                            <m:nor/>
                          </m:rPr>
                          <a:rPr lang="en-US" sz="4000" baseline="-25000" dirty="0"/>
                          <m:t>i</m:t>
                        </m:r>
                        <m:r>
                          <m:rPr>
                            <m:nor/>
                          </m:rPr>
                          <a:rPr lang="ru-RU" sz="4000" baseline="-25000" dirty="0"/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ru-RU" sz="400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ru-RU" sz="4000" i="1" dirty="0" smtClean="0"/>
              </a:p>
              <a:p>
                <a:r>
                  <a:rPr lang="en-US" dirty="0" err="1" smtClean="0"/>
                  <a:t>t</a:t>
                </a:r>
                <a:r>
                  <a:rPr lang="en-US" baseline="-25000" dirty="0" err="1" smtClean="0"/>
                  <a:t>i</a:t>
                </a:r>
                <a:r>
                  <a:rPr lang="ru-RU" dirty="0" smtClean="0"/>
                  <a:t> </a:t>
                </a:r>
                <a:r>
                  <a:rPr lang="en-US" dirty="0" smtClean="0"/>
                  <a:t>– </a:t>
                </a:r>
                <a:r>
                  <a:rPr lang="ru-RU" dirty="0" smtClean="0"/>
                  <a:t>время на этапе</a:t>
                </a:r>
                <a:r>
                  <a:rPr lang="en-US" dirty="0" smtClean="0"/>
                  <a:t>;</a:t>
                </a:r>
                <a:endParaRPr lang="ru-RU" dirty="0" smtClean="0"/>
              </a:p>
              <a:p>
                <a:r>
                  <a:rPr lang="en-US" i="1" dirty="0" smtClean="0"/>
                  <a:t>k </a:t>
                </a:r>
                <a:r>
                  <a:rPr lang="en-US" dirty="0" smtClean="0"/>
                  <a:t>– </a:t>
                </a:r>
                <a:r>
                  <a:rPr lang="ru-RU" dirty="0" smtClean="0"/>
                  <a:t>количество потерь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02564"/>
                <a:ext cx="10515600" cy="6226741"/>
              </a:xfrm>
              <a:blipFill>
                <a:blip r:embed="rId2"/>
                <a:stretch>
                  <a:fillRect l="-2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7104" y="1952626"/>
            <a:ext cx="4725196" cy="393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51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457"/>
            <a:ext cx="10515600" cy="1325563"/>
          </a:xfrm>
        </p:spPr>
        <p:txBody>
          <a:bodyPr/>
          <a:lstStyle/>
          <a:p>
            <a:r>
              <a:rPr lang="ru-RU" dirty="0" smtClean="0"/>
              <a:t>Оценка эффективности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5519"/>
                <a:ext cx="10515600" cy="4591444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ru-RU" sz="5400" dirty="0" smtClean="0"/>
                  <a:t>→</a:t>
                </a:r>
                <a:r>
                  <a:rPr lang="en-US" sz="5400" dirty="0" smtClean="0"/>
                  <a:t>min</a:t>
                </a:r>
                <a:endParaRPr lang="ru-RU" sz="5400" dirty="0" smtClean="0"/>
              </a:p>
              <a:p>
                <a:endParaRPr lang="ru-RU" sz="3600" dirty="0" smtClean="0"/>
              </a:p>
              <a:p>
                <a:r>
                  <a:rPr lang="en-US" sz="3600" dirty="0" smtClean="0"/>
                  <a:t>k-</a:t>
                </a:r>
                <a:r>
                  <a:rPr lang="ru-RU" sz="3600" dirty="0" smtClean="0"/>
                  <a:t> среднее количество потерь на промежутке</a:t>
                </a:r>
              </a:p>
              <a:p>
                <a:r>
                  <a:rPr lang="en-US" sz="3600" dirty="0" smtClean="0"/>
                  <a:t>t-</a:t>
                </a:r>
                <a:r>
                  <a:rPr lang="ru-RU" sz="3600" dirty="0" smtClean="0"/>
                  <a:t>среднее время ожидания перед последующим запросом на промежутке</a:t>
                </a:r>
              </a:p>
              <a:p>
                <a:endParaRPr lang="ru-RU" sz="3600" dirty="0"/>
              </a:p>
              <a:p>
                <a:pPr marL="0" indent="0">
                  <a:buNone/>
                </a:pPr>
                <a:r>
                  <a:rPr lang="ru-RU" sz="3600" dirty="0" smtClean="0"/>
                  <a:t>Вычисляется среднее </a:t>
                </a:r>
                <a:r>
                  <a:rPr lang="en-US" sz="3600" dirty="0" smtClean="0"/>
                  <a:t>k</a:t>
                </a:r>
                <a:r>
                  <a:rPr lang="ru-RU" sz="3600" dirty="0" smtClean="0"/>
                  <a:t> и среднее </a:t>
                </a:r>
                <a:r>
                  <a:rPr lang="en-US" sz="3600" dirty="0" smtClean="0"/>
                  <a:t>t</a:t>
                </a:r>
                <a:r>
                  <a:rPr lang="ru-RU" sz="3600" dirty="0" smtClean="0"/>
                  <a:t>, для них находится отношение </a:t>
                </a:r>
                <a:r>
                  <a:rPr lang="en-US" sz="3600" dirty="0" smtClean="0"/>
                  <a:t>k/t</a:t>
                </a:r>
                <a:r>
                  <a:rPr lang="ru-RU" sz="3600" dirty="0" smtClean="0"/>
                  <a:t> для каждого этапа и в конечном итоге берется среднее значение, среди значений на каждом этапе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5519"/>
                <a:ext cx="10515600" cy="4591444"/>
              </a:xfrm>
              <a:blipFill>
                <a:blip r:embed="rId2"/>
                <a:stretch>
                  <a:fillRect l="-1449" t="-2523" r="-2145" b="-37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693074" y="1400521"/>
            <a:ext cx="2278726" cy="1333154"/>
          </a:xfrm>
          <a:prstGeom prst="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9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9391"/>
            <a:ext cx="10515600" cy="1053125"/>
          </a:xfrm>
        </p:spPr>
        <p:txBody>
          <a:bodyPr/>
          <a:lstStyle/>
          <a:p>
            <a:r>
              <a:rPr lang="ru-RU" dirty="0" smtClean="0"/>
              <a:t>Принцип генерации количества потерь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2516"/>
            <a:ext cx="10515600" cy="5245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За основу выбрана имитация, напрямую зависящая от времени последующего запроса:</a:t>
            </a:r>
          </a:p>
          <a:p>
            <a:pPr marL="0" indent="0">
              <a:buNone/>
            </a:pPr>
            <a:r>
              <a:rPr lang="en-US" sz="3200" dirty="0"/>
              <a:t>k∈[0;2], t</a:t>
            </a:r>
            <a:r>
              <a:rPr lang="en-US" sz="3200" dirty="0" smtClean="0"/>
              <a:t>&gt;=2;</a:t>
            </a:r>
            <a:r>
              <a:rPr lang="en-US" sz="3200" dirty="0"/>
              <a:t>		k∈[1;3], t</a:t>
            </a:r>
            <a:r>
              <a:rPr lang="en-US" sz="3200" dirty="0" smtClean="0"/>
              <a:t>&gt;=4;</a:t>
            </a:r>
            <a:r>
              <a:rPr lang="en-US" sz="3200" dirty="0"/>
              <a:t>		k</a:t>
            </a:r>
            <a:r>
              <a:rPr lang="en-US" sz="3200" dirty="0" smtClean="0"/>
              <a:t>∈[2;4], t&gt;=6</a:t>
            </a:r>
          </a:p>
          <a:p>
            <a:endParaRPr lang="ru-RU" sz="3600" dirty="0" smtClean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808579"/>
              </p:ext>
            </p:extLst>
          </p:nvPr>
        </p:nvGraphicFramePr>
        <p:xfrm>
          <a:off x="1677798" y="3061981"/>
          <a:ext cx="8498048" cy="3531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00961" y="2927044"/>
            <a:ext cx="352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0082069" y="6008972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k</a:t>
            </a:r>
            <a:endParaRPr lang="ru-RU" sz="32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912690" y="5410899"/>
            <a:ext cx="4647501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236440" y="4521666"/>
            <a:ext cx="4563611" cy="838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7650760" y="3631716"/>
            <a:ext cx="2290194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611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Набор параметров для проведения экспериментов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632075"/>
          </a:xfrm>
        </p:spPr>
        <p:txBody>
          <a:bodyPr numCol="2">
            <a:normAutofit lnSpcReduction="10000"/>
          </a:bodyPr>
          <a:lstStyle/>
          <a:p>
            <a:pPr lvl="0"/>
            <a:r>
              <a:rPr lang="en-US" dirty="0"/>
              <a:t>α=0</a:t>
            </a:r>
            <a:endParaRPr lang="ru-RU" dirty="0"/>
          </a:p>
          <a:p>
            <a:pPr lvl="0"/>
            <a:r>
              <a:rPr lang="ru-RU" dirty="0"/>
              <a:t>α</a:t>
            </a:r>
            <a:r>
              <a:rPr lang="en-US" dirty="0"/>
              <a:t>=</a:t>
            </a:r>
            <a:r>
              <a:rPr lang="ru-RU" dirty="0"/>
              <a:t>0,25</a:t>
            </a:r>
          </a:p>
          <a:p>
            <a:pPr lvl="0"/>
            <a:r>
              <a:rPr lang="en-US" dirty="0"/>
              <a:t>α=</a:t>
            </a:r>
            <a:r>
              <a:rPr lang="ru-RU" dirty="0"/>
              <a:t>0,5</a:t>
            </a:r>
          </a:p>
          <a:p>
            <a:pPr lvl="0"/>
            <a:r>
              <a:rPr lang="ru-RU" dirty="0"/>
              <a:t>α</a:t>
            </a:r>
            <a:r>
              <a:rPr lang="en-US" dirty="0"/>
              <a:t>=</a:t>
            </a:r>
            <a:r>
              <a:rPr lang="ru-RU" dirty="0"/>
              <a:t>0,75</a:t>
            </a:r>
          </a:p>
          <a:p>
            <a:pPr lvl="0"/>
            <a:r>
              <a:rPr lang="ru-RU" dirty="0"/>
              <a:t>α</a:t>
            </a:r>
            <a:r>
              <a:rPr lang="en-US" dirty="0"/>
              <a:t>=</a:t>
            </a:r>
            <a:r>
              <a:rPr lang="ru-RU" dirty="0"/>
              <a:t>1</a:t>
            </a:r>
          </a:p>
          <a:p>
            <a:pPr marL="0" indent="0">
              <a:buNone/>
            </a:pP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825625"/>
                <a:ext cx="5181600" cy="312737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l-GR" dirty="0" smtClean="0"/>
                  <a:t>δ=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t</m:t>
                        </m:r>
                        <m:r>
                          <m:rPr>
                            <m:nor/>
                          </m:rPr>
                          <a:rPr lang="ru-RU" baseline="-25000" dirty="0"/>
                          <m:t>0</m:t>
                        </m:r>
                        <m:r>
                          <m:rPr>
                            <m:nor/>
                          </m:rPr>
                          <a:rPr lang="ru-RU" dirty="0"/>
                          <m:t> </m:t>
                        </m:r>
                      </m:num>
                      <m:den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dirty="0" smtClean="0"/>
              </a:p>
              <a:p>
                <a:r>
                  <a:rPr lang="el-GR" dirty="0" smtClean="0"/>
                  <a:t>δ=</a:t>
                </a:r>
                <a:r>
                  <a:rPr lang="en-US" dirty="0"/>
                  <a:t>t</a:t>
                </a:r>
                <a:r>
                  <a:rPr lang="ru-RU" baseline="-25000" dirty="0"/>
                  <a:t>0</a:t>
                </a:r>
                <a:endParaRPr lang="ru-RU" dirty="0"/>
              </a:p>
              <a:p>
                <a:r>
                  <a:rPr lang="el-GR" dirty="0" smtClean="0"/>
                  <a:t>δ=2</a:t>
                </a:r>
                <a:r>
                  <a:rPr lang="en-US" dirty="0"/>
                  <a:t>t</a:t>
                </a:r>
                <a:r>
                  <a:rPr lang="ru-RU" baseline="-25000" dirty="0"/>
                  <a:t>0</a:t>
                </a:r>
                <a:endParaRPr lang="ru-RU" dirty="0"/>
              </a:p>
              <a:p>
                <a:r>
                  <a:rPr lang="en-US" dirty="0"/>
                  <a:t>t</a:t>
                </a:r>
                <a:r>
                  <a:rPr lang="ru-RU" baseline="-25000" dirty="0" smtClean="0"/>
                  <a:t>0</a:t>
                </a:r>
                <a:r>
                  <a:rPr lang="ru-RU" dirty="0" smtClean="0"/>
                  <a:t> </a:t>
                </a:r>
                <a:r>
                  <a:rPr lang="ru-RU" dirty="0"/>
                  <a:t>– интервал в течении которого в среднем происходит 1 потеря, равный </a:t>
                </a:r>
                <a:r>
                  <a:rPr lang="en-US" dirty="0"/>
                  <a:t>t</a:t>
                </a:r>
                <a:r>
                  <a:rPr lang="ru-RU" baseline="-25000" dirty="0" smtClean="0"/>
                  <a:t>0</a:t>
                </a:r>
                <a:r>
                  <a:rPr lang="ru-RU" dirty="0" smtClean="0"/>
                  <a:t>=1 </a:t>
                </a:r>
                <a:r>
                  <a:rPr lang="ru-RU" dirty="0"/>
                  <a:t>с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825625"/>
                <a:ext cx="5181600" cy="3127375"/>
              </a:xfrm>
              <a:blipFill>
                <a:blip r:embed="rId2"/>
                <a:stretch>
                  <a:fillRect l="-2118" t="-584" b="-2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123950" y="4953000"/>
            <a:ext cx="10134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Пара (α, δ) соответствует одному эксперименту</a:t>
            </a:r>
          </a:p>
          <a:p>
            <a:r>
              <a:rPr lang="ru-RU" sz="2800" dirty="0"/>
              <a:t>Таким образом, всего проведено 15 экспериментов с разными наборами параметров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687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9644" y="15017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В таблице представлены значения </a:t>
            </a:r>
            <a:r>
              <a:rPr lang="en-US" sz="3600" dirty="0" smtClean="0"/>
              <a:t>k/t</a:t>
            </a:r>
            <a:r>
              <a:rPr lang="ru-RU" sz="3600" dirty="0" smtClean="0"/>
              <a:t> полученные для соответствующих параметров в ходе эксперимента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334005"/>
              </p:ext>
            </p:extLst>
          </p:nvPr>
        </p:nvGraphicFramePr>
        <p:xfrm>
          <a:off x="838200" y="1690688"/>
          <a:ext cx="6733032" cy="48158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2285">
                  <a:extLst>
                    <a:ext uri="{9D8B030D-6E8A-4147-A177-3AD203B41FA5}">
                      <a16:colId xmlns:a16="http://schemas.microsoft.com/office/drawing/2014/main" val="3176125696"/>
                    </a:ext>
                  </a:extLst>
                </a:gridCol>
                <a:gridCol w="1700249">
                  <a:extLst>
                    <a:ext uri="{9D8B030D-6E8A-4147-A177-3AD203B41FA5}">
                      <a16:colId xmlns:a16="http://schemas.microsoft.com/office/drawing/2014/main" val="2132793761"/>
                    </a:ext>
                  </a:extLst>
                </a:gridCol>
                <a:gridCol w="1700249">
                  <a:extLst>
                    <a:ext uri="{9D8B030D-6E8A-4147-A177-3AD203B41FA5}">
                      <a16:colId xmlns:a16="http://schemas.microsoft.com/office/drawing/2014/main" val="1102694078"/>
                    </a:ext>
                  </a:extLst>
                </a:gridCol>
                <a:gridCol w="1700249">
                  <a:extLst>
                    <a:ext uri="{9D8B030D-6E8A-4147-A177-3AD203B41FA5}">
                      <a16:colId xmlns:a16="http://schemas.microsoft.com/office/drawing/2014/main" val="2410848933"/>
                    </a:ext>
                  </a:extLst>
                </a:gridCol>
              </a:tblGrid>
              <a:tr h="7010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α             δ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</a:t>
                      </a:r>
                      <a:r>
                        <a:rPr lang="en-US" sz="2000" baseline="-25000" dirty="0">
                          <a:effectLst/>
                        </a:rPr>
                        <a:t>0</a:t>
                      </a:r>
                      <a:r>
                        <a:rPr lang="en-US" sz="2000" dirty="0">
                          <a:effectLst/>
                        </a:rPr>
                        <a:t>/2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</a:t>
                      </a:r>
                      <a:r>
                        <a:rPr lang="en-US" sz="2000" baseline="-25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2t</a:t>
                      </a:r>
                      <a:r>
                        <a:rPr lang="en-US" sz="2000" baseline="-25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2360560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7273007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0,25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0,172</a:t>
                      </a:r>
                      <a:endParaRPr lang="ru-RU" sz="20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6490399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0,203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0,288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1044530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0,75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7989098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0,306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5640969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838200" y="1690688"/>
            <a:ext cx="1234440" cy="6867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474976" y="3233800"/>
            <a:ext cx="1670304" cy="78028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347651" y="904794"/>
            <a:ext cx="278454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  <a:p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  <a:p>
            <a:r>
              <a:rPr lang="ru-RU" sz="2400" dirty="0" smtClean="0"/>
              <a:t>Исходя из критерия эффективности, оптимальным выбором являются:</a:t>
            </a:r>
            <a:r>
              <a:rPr lang="en-US" sz="2000" dirty="0" smtClean="0"/>
              <a:t>	     	</a:t>
            </a:r>
            <a:r>
              <a:rPr lang="el-GR" sz="2800" dirty="0" smtClean="0"/>
              <a:t>α=0,25</a:t>
            </a:r>
            <a:endParaRPr lang="el-GR" sz="2800" dirty="0"/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294437" y="4348365"/>
                <a:ext cx="2081033" cy="7457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/>
                  <a:t>δ=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dirty="0"/>
                          <m:t>t</m:t>
                        </m:r>
                        <m:r>
                          <m:rPr>
                            <m:nor/>
                          </m:rPr>
                          <a:rPr lang="ru-RU" sz="2800" baseline="-25000" dirty="0"/>
                          <m:t>0</m:t>
                        </m:r>
                        <m:r>
                          <m:rPr>
                            <m:nor/>
                          </m:rPr>
                          <a:rPr lang="ru-RU" sz="2800" dirty="0"/>
                          <m:t> </m:t>
                        </m:r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800" dirty="0" smtClean="0"/>
                  <a:t>,</a:t>
                </a:r>
                <a:r>
                  <a:rPr lang="en-US" sz="2800" dirty="0" smtClean="0"/>
                  <a:t> </a:t>
                </a:r>
                <a:r>
                  <a:rPr lang="en-US" sz="2800" dirty="0"/>
                  <a:t>t</a:t>
                </a:r>
                <a:r>
                  <a:rPr lang="ru-RU" sz="2800" baseline="-25000" dirty="0" smtClean="0"/>
                  <a:t>0</a:t>
                </a:r>
                <a:r>
                  <a:rPr lang="en-US" sz="2800" dirty="0" smtClean="0"/>
                  <a:t>=1</a:t>
                </a:r>
                <a:r>
                  <a:rPr lang="ru-RU" sz="2800" dirty="0" smtClean="0"/>
                  <a:t> с</a:t>
                </a:r>
                <a:endParaRPr lang="ru-RU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4437" y="4348365"/>
                <a:ext cx="2081033" cy="745717"/>
              </a:xfrm>
              <a:prstGeom prst="rect">
                <a:avLst/>
              </a:prstGeom>
              <a:blipFill>
                <a:blip r:embed="rId2"/>
                <a:stretch>
                  <a:fillRect l="-6158" b="-10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Левая фигурная скобка 6"/>
          <p:cNvSpPr/>
          <p:nvPr/>
        </p:nvSpPr>
        <p:spPr>
          <a:xfrm>
            <a:off x="8961384" y="4014088"/>
            <a:ext cx="246624" cy="1079994"/>
          </a:xfrm>
          <a:prstGeom prst="leftBrace">
            <a:avLst>
              <a:gd name="adj1" fmla="val 85576"/>
              <a:gd name="adj2" fmla="val 53528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83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9383" y="3930351"/>
            <a:ext cx="3315325" cy="1876393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+mn-lt"/>
              </a:rPr>
              <a:t>Сравнительная таблица настроек</a:t>
            </a:r>
            <a:r>
              <a:rPr lang="en-US" sz="2000" dirty="0" smtClean="0">
                <a:latin typeface="+mn-lt"/>
              </a:rPr>
              <a:t> </a:t>
            </a:r>
            <a:r>
              <a:rPr lang="ru-RU" sz="2000" dirty="0" smtClean="0">
                <a:latin typeface="+mn-lt"/>
              </a:rPr>
              <a:t>стратегии относительно наиболее эффективной: </a:t>
            </a:r>
            <a:r>
              <a:rPr lang="el-GR" sz="2000" dirty="0">
                <a:latin typeface="+mn-lt"/>
              </a:rPr>
              <a:t>α=0,25; </a:t>
            </a:r>
            <a:r>
              <a:rPr lang="el-GR" sz="2000" dirty="0" smtClean="0">
                <a:latin typeface="+mn-lt"/>
              </a:rPr>
              <a:t>δ=</a:t>
            </a:r>
            <a:r>
              <a:rPr lang="en-US" sz="2000" dirty="0" smtClean="0">
                <a:latin typeface="+mn-lt"/>
              </a:rPr>
              <a:t>t</a:t>
            </a:r>
            <a:r>
              <a:rPr lang="ru-RU" sz="2000" baseline="-25000" dirty="0">
                <a:latin typeface="+mn-lt"/>
              </a:rPr>
              <a:t>0</a:t>
            </a:r>
            <a:r>
              <a:rPr lang="en-US" sz="2000" dirty="0" smtClean="0">
                <a:latin typeface="+mn-lt"/>
              </a:rPr>
              <a:t>/2 </a:t>
            </a: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(больше – лучше)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128905"/>
              </p:ext>
            </p:extLst>
          </p:nvPr>
        </p:nvGraphicFramePr>
        <p:xfrm>
          <a:off x="428755" y="1487233"/>
          <a:ext cx="7671245" cy="397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8344" y="1085742"/>
            <a:ext cx="309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t</a:t>
            </a:r>
            <a:r>
              <a:rPr lang="en-US" sz="2000" baseline="-25000" dirty="0" err="1" smtClean="0"/>
              <a:t>i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327450" y="5059048"/>
            <a:ext cx="243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i</a:t>
            </a:r>
            <a:endParaRPr lang="ru-RU" sz="20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26922" y="4383160"/>
            <a:ext cx="5600528" cy="83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327450" y="4179671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ru-RU" baseline="-25000" dirty="0" smtClean="0"/>
              <a:t>0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537885"/>
              </p:ext>
            </p:extLst>
          </p:nvPr>
        </p:nvGraphicFramePr>
        <p:xfrm>
          <a:off x="8548381" y="1696843"/>
          <a:ext cx="3466327" cy="20244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6239">
                  <a:extLst>
                    <a:ext uri="{9D8B030D-6E8A-4147-A177-3AD203B41FA5}">
                      <a16:colId xmlns:a16="http://schemas.microsoft.com/office/drawing/2014/main" val="1453667747"/>
                    </a:ext>
                  </a:extLst>
                </a:gridCol>
                <a:gridCol w="1438447">
                  <a:extLst>
                    <a:ext uri="{9D8B030D-6E8A-4147-A177-3AD203B41FA5}">
                      <a16:colId xmlns:a16="http://schemas.microsoft.com/office/drawing/2014/main" val="2896722537"/>
                    </a:ext>
                  </a:extLst>
                </a:gridCol>
                <a:gridCol w="1261641">
                  <a:extLst>
                    <a:ext uri="{9D8B030D-6E8A-4147-A177-3AD203B41FA5}">
                      <a16:colId xmlns:a16="http://schemas.microsoft.com/office/drawing/2014/main" val="2732079823"/>
                    </a:ext>
                  </a:extLst>
                </a:gridCol>
              </a:tblGrid>
              <a:tr h="532800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Отношение в 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Числовая разница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1493037"/>
                  </a:ext>
                </a:extLst>
              </a:tr>
              <a:tr h="294365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</a:rPr>
                        <a:t>α=0,25; </a:t>
                      </a:r>
                      <a:r>
                        <a:rPr lang="el-GR" sz="1600" u="none" strike="noStrike" dirty="0" smtClean="0">
                          <a:effectLst/>
                        </a:rPr>
                        <a:t>δ=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r>
                        <a:rPr lang="en-US" sz="1600" u="none" strike="noStrike" dirty="0" smtClean="0">
                          <a:effectLst/>
                        </a:rPr>
                        <a:t>/2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0387664"/>
                  </a:ext>
                </a:extLst>
              </a:tr>
              <a:tr h="294365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</a:rPr>
                        <a:t>α=0; </a:t>
                      </a:r>
                      <a:endParaRPr lang="ru-RU" sz="16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1600" u="none" strike="noStrike" dirty="0" smtClean="0">
                          <a:effectLst/>
                        </a:rPr>
                        <a:t>δ=2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146%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0,83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644872"/>
                  </a:ext>
                </a:extLst>
              </a:tr>
              <a:tr h="294365">
                <a:tc>
                  <a:txBody>
                    <a:bodyPr/>
                    <a:lstStyle/>
                    <a:p>
                      <a:pPr algn="l" fontAlgn="b"/>
                      <a:r>
                        <a:rPr lang="el-GR" sz="1600" u="none" strike="noStrike" dirty="0">
                          <a:effectLst/>
                        </a:rPr>
                        <a:t>α=0; </a:t>
                      </a:r>
                      <a:endParaRPr lang="ru-RU" sz="16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1600" u="none" strike="noStrike" dirty="0" smtClean="0">
                          <a:effectLst/>
                        </a:rPr>
                        <a:t>δ=</a:t>
                      </a:r>
                      <a:r>
                        <a:rPr lang="en-US" sz="1600" dirty="0" smtClean="0">
                          <a:latin typeface="+mn-lt"/>
                        </a:rPr>
                        <a:t>t</a:t>
                      </a:r>
                      <a:r>
                        <a:rPr lang="ru-RU" sz="1600" baseline="-25000" dirty="0" smtClean="0">
                          <a:latin typeface="+mn-lt"/>
                        </a:rPr>
                        <a:t>0</a:t>
                      </a:r>
                      <a:r>
                        <a:rPr lang="en-US" sz="1600" u="none" strike="noStrike" dirty="0" smtClean="0">
                          <a:effectLst/>
                        </a:rPr>
                        <a:t>/2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94%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-0,11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5574208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65153" y="232590"/>
            <a:ext cx="1109714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График времени запроса с разными параметрами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6957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483</Words>
  <Application>Microsoft Office PowerPoint</Application>
  <PresentationFormat>Широкоэкранный</PresentationFormat>
  <Paragraphs>137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Экспериментальное исследование индивидуальной стратегии активного контроля информационных изменений</vt:lpstr>
      <vt:lpstr>Цель работы</vt:lpstr>
      <vt:lpstr>Задачи</vt:lpstr>
      <vt:lpstr>Формулы расчета времени запроса</vt:lpstr>
      <vt:lpstr>Оценка эффективности</vt:lpstr>
      <vt:lpstr>Принцип генерации количества потерь</vt:lpstr>
      <vt:lpstr>Набор параметров для проведения экспериментов</vt:lpstr>
      <vt:lpstr>В таблице представлены значения k/t полученные для соответствующих параметров в ходе эксперимента</vt:lpstr>
      <vt:lpstr>Сравнительная таблица настроек стратегии относительно наиболее эффективной: α=0,25; δ=t0/2  (больше – лучше)</vt:lpstr>
      <vt:lpstr>Сравнительная таблица настроек стратегии относительно наиболее эффективной: α=0,25; δ= t0 /2  (меньше – лучше)</vt:lpstr>
      <vt:lpstr>Сравнительная таблица настроек стратегии относительно наиболее эффективной: α=0,25; δ= t0 /2  (меньше – лучше)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стратегия активного контроля за изменениями в информационном пространстве</dc:title>
  <dc:creator>Smirnov Kostya</dc:creator>
  <cp:lastModifiedBy>Smirnov Kostya</cp:lastModifiedBy>
  <cp:revision>42</cp:revision>
  <dcterms:created xsi:type="dcterms:W3CDTF">2020-10-22T09:21:11Z</dcterms:created>
  <dcterms:modified xsi:type="dcterms:W3CDTF">2020-11-15T20:24:31Z</dcterms:modified>
</cp:coreProperties>
</file>