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60" r:id="rId3"/>
    <p:sldId id="271" r:id="rId4"/>
    <p:sldId id="258" r:id="rId5"/>
    <p:sldId id="270" r:id="rId6"/>
    <p:sldId id="257" r:id="rId7"/>
    <p:sldId id="261" r:id="rId8"/>
    <p:sldId id="262" r:id="rId9"/>
    <p:sldId id="265" r:id="rId10"/>
    <p:sldId id="264" r:id="rId11"/>
    <p:sldId id="263" r:id="rId12"/>
    <p:sldId id="266" r:id="rId13"/>
    <p:sldId id="267" r:id="rId14"/>
    <p:sldId id="259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pPr marL="0" lvl="0" indent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550" y="477450"/>
            <a:ext cx="1456650" cy="145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81461" y="577817"/>
            <a:ext cx="1257300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/>
        </p:nvSpPr>
        <p:spPr>
          <a:xfrm>
            <a:off x="1798200" y="577808"/>
            <a:ext cx="5547600" cy="1388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500"/>
              <a:t>Петрозаводский государственный университет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ru" sz="1500"/>
              <a:t>Кафедра информатики и математического обеспечения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934200" y="2176150"/>
            <a:ext cx="7275600" cy="48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-RU" sz="2100" dirty="0" smtClean="0"/>
              <a:t>Антон Геннадьевич </a:t>
            </a:r>
            <a:r>
              <a:rPr lang="ru-RU" sz="2100" dirty="0" err="1" smtClean="0"/>
              <a:t>Нестулов</a:t>
            </a:r>
            <a:endParaRPr lang="ru" sz="2100" dirty="0"/>
          </a:p>
        </p:txBody>
      </p:sp>
      <p:sp>
        <p:nvSpPr>
          <p:cNvPr id="60" name="Shape 60"/>
          <p:cNvSpPr txBox="1"/>
          <p:nvPr/>
        </p:nvSpPr>
        <p:spPr>
          <a:xfrm>
            <a:off x="934200" y="2716475"/>
            <a:ext cx="7275600" cy="90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Разработка серверной части персонального интеллектуального помощника для подготовки к ЕГЭ и ОГЭ по информатике</a:t>
            </a:r>
            <a:endParaRPr lang="ru" sz="2200" dirty="0">
              <a:solidFill>
                <a:srgbClr val="0605A5"/>
              </a:solidFill>
            </a:endParaRPr>
          </a:p>
        </p:txBody>
      </p:sp>
      <p:sp>
        <p:nvSpPr>
          <p:cNvPr id="61" name="Shape 61"/>
          <p:cNvSpPr txBox="1"/>
          <p:nvPr/>
        </p:nvSpPr>
        <p:spPr>
          <a:xfrm>
            <a:off x="934200" y="4553000"/>
            <a:ext cx="7275600" cy="48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2000"/>
              <a:t>Научный руководитель: ст. преподаватель А. В. Бородин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>
                <a:spcBef>
                  <a:spcPts val="0"/>
                </a:spcBef>
                <a:buNone/>
              </a:pPr>
              <a:t>1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/>
              <a:t>2</a:t>
            </a:r>
            <a:r>
              <a:rPr lang="en-US" sz="1200" b="1" dirty="0" smtClean="0"/>
              <a:t>5</a:t>
            </a:r>
            <a:r>
              <a:rPr lang="ru" sz="1200" b="1" dirty="0" smtClean="0"/>
              <a:t>.</a:t>
            </a:r>
            <a:r>
              <a:rPr lang="en-US" sz="1200" b="1" dirty="0" smtClean="0"/>
              <a:t>04</a:t>
            </a:r>
            <a:r>
              <a:rPr lang="ru" sz="1200" b="1" dirty="0" smtClean="0"/>
              <a:t>.201</a:t>
            </a:r>
            <a:r>
              <a:rPr lang="en-US" sz="1200" b="1" dirty="0" smtClean="0"/>
              <a:t>8</a:t>
            </a:r>
            <a:endParaRPr lang="ru" sz="1200" b="1" dirty="0"/>
          </a:p>
        </p:txBody>
      </p:sp>
      <p:sp>
        <p:nvSpPr>
          <p:cNvPr id="64" name="Shape 64"/>
          <p:cNvSpPr txBox="1"/>
          <p:nvPr/>
        </p:nvSpPr>
        <p:spPr>
          <a:xfrm>
            <a:off x="2287023" y="6635600"/>
            <a:ext cx="4569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>
                <a:solidFill>
                  <a:srgbClr val="FFFFFF"/>
                </a:solidFill>
              </a:rPr>
              <a:t>Антон Нестулов</a:t>
            </a:r>
            <a:endParaRPr lang="ru" sz="1200" b="1" dirty="0">
              <a:solidFill>
                <a:srgbClr val="FFFFFF"/>
              </a:solidFill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934200" y="3771550"/>
            <a:ext cx="7275600" cy="48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2000" dirty="0" smtClean="0"/>
              <a:t>Отчет о </a:t>
            </a:r>
            <a:r>
              <a:rPr lang="ru" sz="2000" dirty="0"/>
              <a:t>научно-исследовательской работе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Структура базы данных</a:t>
            </a:r>
            <a:endParaRPr lang="ru" sz="2200" dirty="0">
              <a:solidFill>
                <a:srgbClr val="0605A5"/>
              </a:solidFill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10</a:t>
            </a:fld>
            <a:endParaRPr lang="ru" sz="1200" b="1" dirty="0">
              <a:solidFill>
                <a:srgbClr val="000000"/>
              </a:solidFill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/>
            <a:r>
              <a:rPr lang="ru" sz="1200" b="1" dirty="0" smtClean="0"/>
              <a:t>2</a:t>
            </a:r>
            <a:r>
              <a:rPr lang="en-US" sz="1200" b="1" dirty="0" smtClean="0"/>
              <a:t>5</a:t>
            </a:r>
            <a:r>
              <a:rPr lang="ru" sz="1200" b="1" dirty="0" smtClean="0"/>
              <a:t>.</a:t>
            </a:r>
            <a:r>
              <a:rPr lang="en-US" sz="1200" b="1" dirty="0" smtClean="0"/>
              <a:t>04</a:t>
            </a:r>
            <a:r>
              <a:rPr lang="ru" sz="1200" b="1" dirty="0" smtClean="0"/>
              <a:t>.201</a:t>
            </a:r>
            <a:r>
              <a:rPr lang="en-US" sz="1200" b="1" dirty="0" smtClean="0"/>
              <a:t>8</a:t>
            </a:r>
            <a:endParaRPr lang="ru" sz="1200" b="1" dirty="0" smtClean="0"/>
          </a:p>
        </p:txBody>
      </p:sp>
      <p:sp>
        <p:nvSpPr>
          <p:cNvPr id="76" name="Shape 76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>
                <a:solidFill>
                  <a:srgbClr val="FFFFFF"/>
                </a:solidFill>
              </a:rPr>
              <a:t>Антон Нестулов</a:t>
            </a:r>
            <a:endParaRPr lang="ru" sz="1200" b="1" dirty="0">
              <a:solidFill>
                <a:srgbClr val="FFFFFF"/>
              </a:solidFill>
            </a:endParaRPr>
          </a:p>
        </p:txBody>
      </p:sp>
      <p:pic>
        <p:nvPicPr>
          <p:cNvPr id="11266" name="Picture 2" descr="C:\Users\Anton\Desktop\us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857232"/>
            <a:ext cx="9144000" cy="4712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Структура базы данных</a:t>
            </a:r>
            <a:endParaRPr lang="ru" sz="2200" dirty="0">
              <a:solidFill>
                <a:srgbClr val="0605A5"/>
              </a:solidFill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11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/>
            <a:r>
              <a:rPr lang="ru" sz="1200" b="1" dirty="0" smtClean="0"/>
              <a:t>2</a:t>
            </a:r>
            <a:r>
              <a:rPr lang="en-US" sz="1200" b="1" dirty="0" smtClean="0"/>
              <a:t>5</a:t>
            </a:r>
            <a:r>
              <a:rPr lang="ru" sz="1200" b="1" dirty="0" smtClean="0"/>
              <a:t>.</a:t>
            </a:r>
            <a:r>
              <a:rPr lang="en-US" sz="1200" b="1" dirty="0" smtClean="0"/>
              <a:t>04</a:t>
            </a:r>
            <a:r>
              <a:rPr lang="ru" sz="1200" b="1" dirty="0" smtClean="0"/>
              <a:t>.201</a:t>
            </a:r>
            <a:r>
              <a:rPr lang="en-US" sz="1200" b="1" dirty="0" smtClean="0"/>
              <a:t>8</a:t>
            </a:r>
            <a:endParaRPr lang="ru" sz="1200" b="1" dirty="0" smtClean="0"/>
          </a:p>
        </p:txBody>
      </p:sp>
      <p:sp>
        <p:nvSpPr>
          <p:cNvPr id="76" name="Shape 76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>
                <a:solidFill>
                  <a:srgbClr val="FFFFFF"/>
                </a:solidFill>
              </a:rPr>
              <a:t>Антон Нестулов</a:t>
            </a:r>
            <a:endParaRPr lang="ru" sz="1200" b="1" dirty="0">
              <a:solidFill>
                <a:srgbClr val="FFFFFF"/>
              </a:solidFill>
            </a:endParaRPr>
          </a:p>
        </p:txBody>
      </p:sp>
      <p:pic>
        <p:nvPicPr>
          <p:cNvPr id="10242" name="Picture 2" descr="C:\Users\Anton\Desktop\assignments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928670"/>
            <a:ext cx="9144000" cy="4678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Структура базы данных</a:t>
            </a:r>
            <a:endParaRPr lang="ru" sz="2200" dirty="0">
              <a:solidFill>
                <a:srgbClr val="0605A5"/>
              </a:solidFill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12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/>
            <a:r>
              <a:rPr lang="ru" sz="1200" b="1" dirty="0" smtClean="0"/>
              <a:t>2</a:t>
            </a:r>
            <a:r>
              <a:rPr lang="en-US" sz="1200" b="1" dirty="0" smtClean="0"/>
              <a:t>5</a:t>
            </a:r>
            <a:r>
              <a:rPr lang="ru" sz="1200" b="1" dirty="0" smtClean="0"/>
              <a:t>.</a:t>
            </a:r>
            <a:r>
              <a:rPr lang="en-US" sz="1200" b="1" dirty="0" smtClean="0"/>
              <a:t>04</a:t>
            </a:r>
            <a:r>
              <a:rPr lang="ru" sz="1200" b="1" dirty="0" smtClean="0"/>
              <a:t>.201</a:t>
            </a:r>
            <a:r>
              <a:rPr lang="en-US" sz="1200" b="1" dirty="0" smtClean="0"/>
              <a:t>8</a:t>
            </a:r>
            <a:endParaRPr lang="ru" sz="1200" b="1" dirty="0" smtClean="0"/>
          </a:p>
        </p:txBody>
      </p:sp>
      <p:sp>
        <p:nvSpPr>
          <p:cNvPr id="76" name="Shape 76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>
                <a:solidFill>
                  <a:srgbClr val="FFFFFF"/>
                </a:solidFill>
              </a:rPr>
              <a:t>Антон Нестулов</a:t>
            </a:r>
            <a:endParaRPr lang="ru" sz="1200" b="1" dirty="0">
              <a:solidFill>
                <a:srgbClr val="FFFFFF"/>
              </a:solidFill>
            </a:endParaRPr>
          </a:p>
        </p:txBody>
      </p:sp>
      <p:pic>
        <p:nvPicPr>
          <p:cNvPr id="12290" name="Picture 2" descr="C:\Users\Anton\Desktop\resource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785794"/>
            <a:ext cx="9144000" cy="4793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800" dirty="0" smtClean="0">
                <a:solidFill>
                  <a:srgbClr val="0605A5"/>
                </a:solidFill>
              </a:rPr>
              <a:t>Что осталось сделать?</a:t>
            </a:r>
            <a:endParaRPr lang="ru" sz="2800" dirty="0">
              <a:solidFill>
                <a:srgbClr val="0605A5"/>
              </a:solidFill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142844" y="692690"/>
            <a:ext cx="8842800" cy="22362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" sz="2400" dirty="0" smtClean="0"/>
              <a:t>Завершить кодирование </a:t>
            </a:r>
            <a:r>
              <a:rPr lang="en-US" sz="2400" dirty="0" smtClean="0"/>
              <a:t>API </a:t>
            </a:r>
            <a:r>
              <a:rPr lang="ru-RU" sz="2400" dirty="0" smtClean="0"/>
              <a:t>и классов взаимодействия с базой данных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Протестировать функционал серверной части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Связать модуль общения с пользователем и серверную часть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Протестировать систему в целом</a:t>
            </a:r>
            <a:endParaRPr lang="ru" sz="2400" dirty="0"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13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/>
            <a:r>
              <a:rPr lang="ru" sz="1200" b="1" dirty="0" smtClean="0"/>
              <a:t>2</a:t>
            </a:r>
            <a:r>
              <a:rPr lang="en-US" sz="1200" b="1" dirty="0" smtClean="0"/>
              <a:t>5</a:t>
            </a:r>
            <a:r>
              <a:rPr lang="ru" sz="1200" b="1" dirty="0" smtClean="0"/>
              <a:t>.</a:t>
            </a:r>
            <a:r>
              <a:rPr lang="en-US" sz="1200" b="1" dirty="0" smtClean="0"/>
              <a:t>04</a:t>
            </a:r>
            <a:r>
              <a:rPr lang="ru" sz="1200" b="1" dirty="0" smtClean="0"/>
              <a:t>.201</a:t>
            </a:r>
            <a:r>
              <a:rPr lang="en-US" sz="1200" b="1" dirty="0" smtClean="0"/>
              <a:t>8</a:t>
            </a:r>
            <a:endParaRPr lang="ru" sz="1200" b="1" dirty="0" smtClean="0"/>
          </a:p>
        </p:txBody>
      </p:sp>
      <p:sp>
        <p:nvSpPr>
          <p:cNvPr id="102" name="Shape 102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>
                <a:solidFill>
                  <a:srgbClr val="FFFFFF"/>
                </a:solidFill>
              </a:rPr>
              <a:t>Антон Нестулов</a:t>
            </a:r>
            <a:endParaRPr lang="ru" sz="1200" b="1" dirty="0">
              <a:solidFill>
                <a:srgbClr val="FFFFFF"/>
              </a:solidFill>
            </a:endParaRPr>
          </a:p>
        </p:txBody>
      </p:sp>
      <p:sp>
        <p:nvSpPr>
          <p:cNvPr id="10" name="Shape 98"/>
          <p:cNvSpPr txBox="1"/>
          <p:nvPr/>
        </p:nvSpPr>
        <p:spPr>
          <a:xfrm>
            <a:off x="142844" y="3214686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800" dirty="0" smtClean="0">
                <a:solidFill>
                  <a:srgbClr val="0605A5"/>
                </a:solidFill>
              </a:rPr>
              <a:t>Возможности расширения функционала</a:t>
            </a:r>
            <a:endParaRPr lang="ru" sz="2800" dirty="0">
              <a:solidFill>
                <a:srgbClr val="0605A5"/>
              </a:solidFill>
            </a:endParaRPr>
          </a:p>
        </p:txBody>
      </p:sp>
      <p:sp>
        <p:nvSpPr>
          <p:cNvPr id="12" name="Shape 99"/>
          <p:cNvSpPr txBox="1"/>
          <p:nvPr/>
        </p:nvSpPr>
        <p:spPr>
          <a:xfrm>
            <a:off x="142844" y="3621648"/>
            <a:ext cx="8842800" cy="22362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Ведение статистики пользователя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Удаленное администрирование банка заданий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Использование </a:t>
            </a:r>
            <a:r>
              <a:rPr lang="ru-RU" sz="2400" dirty="0" err="1" smtClean="0"/>
              <a:t>геймификации</a:t>
            </a:r>
            <a:r>
              <a:rPr lang="ru-RU" sz="2400" dirty="0" smtClean="0"/>
              <a:t>: </a:t>
            </a:r>
            <a:r>
              <a:rPr lang="ru-RU" sz="2400" dirty="0" err="1" smtClean="0"/>
              <a:t>контесты</a:t>
            </a:r>
            <a:r>
              <a:rPr lang="ru-RU" sz="2400" dirty="0" smtClean="0"/>
              <a:t>, «задание дня»…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endParaRPr lang="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161825" y="208650"/>
            <a:ext cx="8842800" cy="617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457200" algn="ctr"/>
            <a:r>
              <a:rPr lang="ru-RU" sz="6000" dirty="0" smtClean="0"/>
              <a:t>Спасибо за внимание!</a:t>
            </a:r>
            <a:endParaRPr lang="en-US" sz="6000" dirty="0" smtClean="0"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14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/>
            <a:r>
              <a:rPr lang="ru" sz="1200" b="1" dirty="0" smtClean="0"/>
              <a:t>2</a:t>
            </a:r>
            <a:r>
              <a:rPr lang="en-US" sz="1200" b="1" dirty="0" smtClean="0"/>
              <a:t>5</a:t>
            </a:r>
            <a:r>
              <a:rPr lang="ru" sz="1200" b="1" dirty="0" smtClean="0"/>
              <a:t>.</a:t>
            </a:r>
            <a:r>
              <a:rPr lang="en-US" sz="1200" b="1" dirty="0" smtClean="0"/>
              <a:t>04</a:t>
            </a:r>
            <a:r>
              <a:rPr lang="ru" sz="1200" b="1" dirty="0" smtClean="0"/>
              <a:t>.201</a:t>
            </a:r>
            <a:r>
              <a:rPr lang="en-US" sz="1200" b="1" dirty="0" smtClean="0"/>
              <a:t>8</a:t>
            </a:r>
            <a:endParaRPr lang="ru" sz="1200" b="1" dirty="0" smtClean="0"/>
          </a:p>
        </p:txBody>
      </p:sp>
      <p:sp>
        <p:nvSpPr>
          <p:cNvPr id="113" name="Shape 113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>
                <a:solidFill>
                  <a:srgbClr val="FFFFFF"/>
                </a:solidFill>
              </a:rPr>
              <a:t>Антон Нестулов</a:t>
            </a:r>
            <a:endParaRPr lang="ru" sz="1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Задачи серверной стороны</a:t>
            </a:r>
            <a:endParaRPr lang="ru" sz="2200" dirty="0">
              <a:solidFill>
                <a:srgbClr val="0605A5"/>
              </a:solidFill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161825" y="715925"/>
            <a:ext cx="8842800" cy="566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ru" sz="2800" dirty="0" smtClean="0"/>
              <a:t>Хранение данных: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Условия заданий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Правильные ответы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" sz="2400" dirty="0" smtClean="0"/>
              <a:t>Разборы заданий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" sz="2400" dirty="0" smtClean="0"/>
              <a:t>Разные способы представления данных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" sz="2400" dirty="0" smtClean="0"/>
              <a:t>Данные о пользователях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" sz="2400" dirty="0" smtClean="0"/>
          </a:p>
          <a:p>
            <a:pPr marL="0" lvl="0" indent="0" algn="just">
              <a:spcBef>
                <a:spcPts val="0"/>
              </a:spcBef>
              <a:buNone/>
            </a:pPr>
            <a:r>
              <a:rPr lang="ru" sz="2800" dirty="0" smtClean="0"/>
              <a:t>Ответы на запросы: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" sz="2400" dirty="0" smtClean="0"/>
              <a:t>Получение условий заданий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" sz="2400" dirty="0" smtClean="0"/>
              <a:t>Получение разборов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" sz="2400" dirty="0" smtClean="0"/>
              <a:t>Получение правильных ответов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" sz="2400" dirty="0" smtClean="0"/>
              <a:t>Проверка ответов пользователя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" sz="2400" dirty="0" smtClean="0"/>
              <a:t>Прочие запросы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" sz="2400" dirty="0"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2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 smtClean="0"/>
              <a:t>2</a:t>
            </a:r>
            <a:r>
              <a:rPr lang="en-US" sz="1200" b="1" dirty="0" smtClean="0"/>
              <a:t>5</a:t>
            </a:r>
            <a:r>
              <a:rPr lang="ru" sz="1200" b="1" dirty="0" smtClean="0"/>
              <a:t>.</a:t>
            </a:r>
            <a:r>
              <a:rPr lang="en-US" sz="1200" b="1" dirty="0" smtClean="0"/>
              <a:t>04</a:t>
            </a:r>
            <a:r>
              <a:rPr lang="ru" sz="1200" b="1" dirty="0" smtClean="0"/>
              <a:t>.201</a:t>
            </a:r>
            <a:r>
              <a:rPr lang="en-US" sz="1200" b="1" dirty="0" smtClean="0"/>
              <a:t>8</a:t>
            </a:r>
            <a:endParaRPr lang="ru" sz="1200" b="1" dirty="0"/>
          </a:p>
        </p:txBody>
      </p:sp>
      <p:sp>
        <p:nvSpPr>
          <p:cNvPr id="102" name="Shape 102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>
                <a:solidFill>
                  <a:srgbClr val="FFFFFF"/>
                </a:solidFill>
              </a:rPr>
              <a:t>Антон Нестулов</a:t>
            </a:r>
            <a:endParaRPr lang="ru" sz="1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Архитектура приложения</a:t>
            </a:r>
            <a:endParaRPr lang="ru" sz="2200" dirty="0">
              <a:solidFill>
                <a:srgbClr val="0605A5"/>
              </a:solidFill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161825" y="715925"/>
            <a:ext cx="8842800" cy="566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ru" sz="2400" dirty="0"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3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 smtClean="0"/>
              <a:t>2</a:t>
            </a:r>
            <a:r>
              <a:rPr lang="en-US" sz="1200" b="1" dirty="0" smtClean="0"/>
              <a:t>5</a:t>
            </a:r>
            <a:r>
              <a:rPr lang="ru" sz="1200" b="1" dirty="0" smtClean="0"/>
              <a:t>.</a:t>
            </a:r>
            <a:r>
              <a:rPr lang="en-US" sz="1200" b="1" dirty="0" smtClean="0"/>
              <a:t>04</a:t>
            </a:r>
            <a:r>
              <a:rPr lang="ru" sz="1200" b="1" dirty="0" smtClean="0"/>
              <a:t>.201</a:t>
            </a:r>
            <a:r>
              <a:rPr lang="en-US" sz="1200" b="1" dirty="0" smtClean="0"/>
              <a:t>8</a:t>
            </a:r>
            <a:endParaRPr lang="ru" sz="1200" b="1" dirty="0"/>
          </a:p>
        </p:txBody>
      </p:sp>
      <p:sp>
        <p:nvSpPr>
          <p:cNvPr id="102" name="Shape 102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>
                <a:solidFill>
                  <a:srgbClr val="FFFFFF"/>
                </a:solidFill>
              </a:rPr>
              <a:t>Антон Нестулов</a:t>
            </a:r>
            <a:endParaRPr lang="ru" sz="1200" b="1" dirty="0">
              <a:solidFill>
                <a:srgbClr val="FFFFFF"/>
              </a:solidFill>
            </a:endParaRPr>
          </a:p>
        </p:txBody>
      </p:sp>
      <p:pic>
        <p:nvPicPr>
          <p:cNvPr id="15" name="Рисунок 14" descr="Untitled Diagram (8)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275366"/>
            <a:ext cx="9144000" cy="4307268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605A5"/>
                </a:solidFill>
              </a:rPr>
              <a:t>API</a:t>
            </a:r>
            <a:endParaRPr lang="ru" sz="2200" dirty="0">
              <a:solidFill>
                <a:srgbClr val="0605A5"/>
              </a:solidFill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161825" y="715925"/>
            <a:ext cx="8842800" cy="566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45720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800" dirty="0" smtClean="0"/>
              <a:t>Запрос задания</a:t>
            </a:r>
            <a:endParaRPr lang="en-US" sz="2800" dirty="0" smtClean="0"/>
          </a:p>
          <a:p>
            <a:pPr marL="457200" indent="-457200" algn="just"/>
            <a:r>
              <a:rPr lang="ru-RU" sz="2800" dirty="0" smtClean="0"/>
              <a:t>	</a:t>
            </a:r>
            <a:r>
              <a:rPr lang="en-US" sz="2800" i="1" dirty="0" smtClean="0"/>
              <a:t>GET </a:t>
            </a:r>
            <a:r>
              <a:rPr lang="en-US" sz="2800" i="1" dirty="0" err="1" smtClean="0"/>
              <a:t>api</a:t>
            </a:r>
            <a:r>
              <a:rPr lang="en-US" sz="2800" i="1" dirty="0" smtClean="0"/>
              <a:t>/problems/problem</a:t>
            </a:r>
            <a:endParaRPr lang="ru-RU" sz="2800" i="1" dirty="0" smtClean="0"/>
          </a:p>
          <a:p>
            <a:pPr marL="457200" indent="-457200" algn="just"/>
            <a:endParaRPr lang="ru-RU" sz="2800" i="1" dirty="0" smtClean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800" dirty="0" smtClean="0"/>
              <a:t>Запрос разбора</a:t>
            </a:r>
            <a:endParaRPr lang="en-US" sz="2800" dirty="0" smtClean="0"/>
          </a:p>
          <a:p>
            <a:pPr marL="457200" lvl="0" indent="-457200" algn="just"/>
            <a:r>
              <a:rPr lang="ru-RU" sz="2800" dirty="0" smtClean="0"/>
              <a:t>	</a:t>
            </a:r>
            <a:r>
              <a:rPr lang="en-US" sz="2800" i="1" dirty="0" smtClean="0"/>
              <a:t>GET </a:t>
            </a:r>
            <a:r>
              <a:rPr lang="en-US" sz="2800" i="1" dirty="0" err="1" smtClean="0"/>
              <a:t>api</a:t>
            </a:r>
            <a:r>
              <a:rPr lang="en-US" sz="2800" i="1" dirty="0" smtClean="0"/>
              <a:t>/problems/solution</a:t>
            </a:r>
            <a:endParaRPr lang="ru-RU" sz="2800" i="1" dirty="0" smtClean="0"/>
          </a:p>
          <a:p>
            <a:pPr marL="457200" lvl="0" indent="-457200" algn="just"/>
            <a:endParaRPr lang="ru-RU" sz="2800" i="1" dirty="0" smtClean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800" dirty="0" smtClean="0"/>
              <a:t>Проверка правильности ответа</a:t>
            </a:r>
          </a:p>
          <a:p>
            <a:pPr marL="457200" lvl="0" indent="-457200" algn="just"/>
            <a:r>
              <a:rPr lang="ru-RU" sz="2800" dirty="0" smtClean="0"/>
              <a:t>	</a:t>
            </a:r>
            <a:r>
              <a:rPr lang="en-US" sz="2800" i="1" dirty="0" smtClean="0"/>
              <a:t>POST </a:t>
            </a:r>
            <a:r>
              <a:rPr lang="en-US" sz="2800" i="1" dirty="0" err="1" smtClean="0"/>
              <a:t>api</a:t>
            </a:r>
            <a:r>
              <a:rPr lang="en-US" sz="2800" i="1" dirty="0" smtClean="0"/>
              <a:t>/problems/answer</a:t>
            </a:r>
            <a:endParaRPr lang="ru-RU" sz="2800" i="1" dirty="0" smtClean="0"/>
          </a:p>
          <a:p>
            <a:pPr marL="457200" lvl="0" indent="-457200" algn="just">
              <a:spcBef>
                <a:spcPts val="0"/>
              </a:spcBef>
            </a:pPr>
            <a:endParaRPr lang="ru-RU" sz="2800" dirty="0" smtClean="0"/>
          </a:p>
          <a:p>
            <a:pPr marL="457200" lvl="0" indent="-457200"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2800" dirty="0" smtClean="0"/>
              <a:t>Запрос правильного ответа</a:t>
            </a:r>
            <a:endParaRPr lang="en-US" sz="2800" dirty="0" smtClean="0"/>
          </a:p>
          <a:p>
            <a:pPr marL="457200" lvl="0" indent="-457200" algn="just">
              <a:spcBef>
                <a:spcPts val="0"/>
              </a:spcBef>
            </a:pPr>
            <a:r>
              <a:rPr lang="ru-RU" sz="2800" dirty="0" smtClean="0"/>
              <a:t>	</a:t>
            </a:r>
            <a:r>
              <a:rPr lang="en-US" sz="2800" i="1" dirty="0" smtClean="0"/>
              <a:t>GET </a:t>
            </a:r>
            <a:r>
              <a:rPr lang="en-US" sz="2800" i="1" dirty="0" err="1" smtClean="0"/>
              <a:t>api</a:t>
            </a:r>
            <a:r>
              <a:rPr lang="en-US" sz="2800" i="1" dirty="0" smtClean="0"/>
              <a:t>/problems/answer</a:t>
            </a:r>
            <a:endParaRPr lang="ru-RU" sz="2800" dirty="0" smtClean="0"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4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/>
            <a:r>
              <a:rPr lang="ru" sz="1200" b="1" dirty="0" smtClean="0"/>
              <a:t>2</a:t>
            </a:r>
            <a:r>
              <a:rPr lang="en-US" sz="1200" b="1" dirty="0" smtClean="0"/>
              <a:t>5</a:t>
            </a:r>
            <a:r>
              <a:rPr lang="ru" sz="1200" b="1" dirty="0" smtClean="0"/>
              <a:t>.</a:t>
            </a:r>
            <a:r>
              <a:rPr lang="en-US" sz="1200" b="1" dirty="0" smtClean="0"/>
              <a:t>04</a:t>
            </a:r>
            <a:r>
              <a:rPr lang="ru" sz="1200" b="1" dirty="0" smtClean="0"/>
              <a:t>.201</a:t>
            </a:r>
            <a:r>
              <a:rPr lang="en-US" sz="1200" b="1" dirty="0" smtClean="0"/>
              <a:t>8</a:t>
            </a:r>
            <a:endParaRPr lang="ru" sz="1200" b="1" dirty="0" smtClean="0"/>
          </a:p>
        </p:txBody>
      </p:sp>
      <p:sp>
        <p:nvSpPr>
          <p:cNvPr id="102" name="Shape 102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>
                <a:solidFill>
                  <a:srgbClr val="FFFFFF"/>
                </a:solidFill>
              </a:rPr>
              <a:t>Антон Нестулов</a:t>
            </a:r>
            <a:endParaRPr lang="ru" sz="1200" b="1" dirty="0">
              <a:solidFill>
                <a:srgbClr val="FFFFFF"/>
              </a:solidFill>
            </a:endParaRPr>
          </a:p>
        </p:txBody>
      </p:sp>
      <p:cxnSp>
        <p:nvCxnSpPr>
          <p:cNvPr id="13" name="Прямая соединительная линия 12"/>
          <p:cNvCxnSpPr>
            <a:endCxn id="21" idx="2"/>
          </p:cNvCxnSpPr>
          <p:nvPr/>
        </p:nvCxnSpPr>
        <p:spPr>
          <a:xfrm>
            <a:off x="3500430" y="1428736"/>
            <a:ext cx="3357586" cy="67866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21" idx="2"/>
          </p:cNvCxnSpPr>
          <p:nvPr/>
        </p:nvCxnSpPr>
        <p:spPr>
          <a:xfrm flipV="1">
            <a:off x="3428992" y="2107397"/>
            <a:ext cx="3429024" cy="6072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21" idx="2"/>
          </p:cNvCxnSpPr>
          <p:nvPr/>
        </p:nvCxnSpPr>
        <p:spPr>
          <a:xfrm rot="5400000" flipH="1" flipV="1">
            <a:off x="5447115" y="2589605"/>
            <a:ext cx="1893108" cy="92869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6858016" y="1785926"/>
            <a:ext cx="2000264" cy="64294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ID </a:t>
            </a:r>
            <a:r>
              <a:rPr lang="ru-RU" dirty="0" smtClean="0">
                <a:solidFill>
                  <a:schemeClr val="tx1"/>
                </a:solidFill>
              </a:rPr>
              <a:t>пользователя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929454" y="3929066"/>
            <a:ext cx="2000264" cy="64294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Номер задания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7" name="Прямая соединительная линия 36"/>
          <p:cNvCxnSpPr>
            <a:endCxn id="30" idx="2"/>
          </p:cNvCxnSpPr>
          <p:nvPr/>
        </p:nvCxnSpPr>
        <p:spPr>
          <a:xfrm flipV="1">
            <a:off x="5072066" y="4250537"/>
            <a:ext cx="1857388" cy="178595"/>
          </a:xfrm>
          <a:prstGeom prst="line">
            <a:avLst/>
          </a:prstGeom>
          <a:ln w="2222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30" idx="2"/>
          </p:cNvCxnSpPr>
          <p:nvPr/>
        </p:nvCxnSpPr>
        <p:spPr>
          <a:xfrm>
            <a:off x="4929190" y="3143248"/>
            <a:ext cx="2000264" cy="1107289"/>
          </a:xfrm>
          <a:prstGeom prst="line">
            <a:avLst/>
          </a:prstGeom>
          <a:ln w="2222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30" idx="2"/>
          </p:cNvCxnSpPr>
          <p:nvPr/>
        </p:nvCxnSpPr>
        <p:spPr>
          <a:xfrm flipV="1">
            <a:off x="4857752" y="4250537"/>
            <a:ext cx="2071702" cy="1464479"/>
          </a:xfrm>
          <a:prstGeom prst="line">
            <a:avLst/>
          </a:prstGeom>
          <a:ln w="2222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605A5"/>
                </a:solidFill>
              </a:rPr>
              <a:t>API</a:t>
            </a:r>
            <a:endParaRPr lang="ru" sz="2200" dirty="0">
              <a:solidFill>
                <a:srgbClr val="0605A5"/>
              </a:solidFill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161825" y="715925"/>
            <a:ext cx="8842800" cy="566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ru-RU" sz="2800" dirty="0" smtClean="0"/>
              <a:t>Установление предпочитаемого типа ресурса</a:t>
            </a:r>
            <a:endParaRPr lang="en-US" sz="2800" dirty="0" smtClean="0"/>
          </a:p>
          <a:p>
            <a:pPr marL="457200" lvl="0" indent="-457200" algn="just"/>
            <a:r>
              <a:rPr lang="ru-RU" sz="2800" dirty="0" smtClean="0"/>
              <a:t>	</a:t>
            </a:r>
            <a:r>
              <a:rPr lang="en-US" sz="2800" i="1" dirty="0" smtClean="0"/>
              <a:t>PUT </a:t>
            </a:r>
            <a:r>
              <a:rPr lang="en-US" sz="2800" i="1" dirty="0" err="1" smtClean="0"/>
              <a:t>api</a:t>
            </a:r>
            <a:r>
              <a:rPr lang="en-US" sz="2800" i="1" dirty="0" smtClean="0"/>
              <a:t>/resources/resource</a:t>
            </a:r>
          </a:p>
          <a:p>
            <a:pPr marL="457200" lvl="0" indent="-457200" algn="just"/>
            <a:endParaRPr lang="ru-RU" sz="2800" dirty="0" smtClean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800" dirty="0" smtClean="0"/>
              <a:t>Запрос списка доступных категорий</a:t>
            </a:r>
          </a:p>
          <a:p>
            <a:pPr marL="457200" lvl="0" indent="-457200" algn="just"/>
            <a:r>
              <a:rPr lang="ru-RU" sz="2800" dirty="0" smtClean="0"/>
              <a:t>	</a:t>
            </a:r>
            <a:r>
              <a:rPr lang="en-US" sz="2800" i="1" dirty="0" smtClean="0"/>
              <a:t>GET </a:t>
            </a:r>
            <a:r>
              <a:rPr lang="en-US" sz="2800" i="1" dirty="0" err="1" smtClean="0"/>
              <a:t>api</a:t>
            </a:r>
            <a:r>
              <a:rPr lang="en-US" sz="2800" i="1" dirty="0" smtClean="0"/>
              <a:t>/problems/</a:t>
            </a:r>
            <a:r>
              <a:rPr lang="en-US" sz="2800" i="1" dirty="0" err="1" smtClean="0"/>
              <a:t>problem_types</a:t>
            </a:r>
            <a:endParaRPr lang="ru-RU" sz="2800" i="1" dirty="0" smtClean="0"/>
          </a:p>
          <a:p>
            <a:pPr marL="457200" lvl="0" indent="-457200" algn="just"/>
            <a:endParaRPr lang="ru-RU" sz="2800" dirty="0" smtClean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2800" dirty="0" smtClean="0"/>
              <a:t>Запрос списка типов доступных ресурсов</a:t>
            </a:r>
            <a:endParaRPr lang="en-US" sz="2800" dirty="0" smtClean="0"/>
          </a:p>
          <a:p>
            <a:pPr marL="457200" lvl="0" indent="-457200" algn="just"/>
            <a:r>
              <a:rPr lang="ru-RU" sz="2800" dirty="0" smtClean="0"/>
              <a:t>	</a:t>
            </a:r>
            <a:r>
              <a:rPr lang="en-US" sz="2800" i="1" dirty="0" smtClean="0"/>
              <a:t>GET </a:t>
            </a:r>
            <a:r>
              <a:rPr lang="en-US" sz="2800" i="1" dirty="0" err="1" smtClean="0"/>
              <a:t>api</a:t>
            </a:r>
            <a:r>
              <a:rPr lang="en-US" sz="2800" i="1" dirty="0" smtClean="0"/>
              <a:t>/resources/resource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5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/>
            <a:r>
              <a:rPr lang="ru" sz="1200" b="1" dirty="0" smtClean="0"/>
              <a:t>2</a:t>
            </a:r>
            <a:r>
              <a:rPr lang="en-US" sz="1200" b="1" dirty="0" smtClean="0"/>
              <a:t>5</a:t>
            </a:r>
            <a:r>
              <a:rPr lang="ru" sz="1200" b="1" dirty="0" smtClean="0"/>
              <a:t>.</a:t>
            </a:r>
            <a:r>
              <a:rPr lang="en-US" sz="1200" b="1" dirty="0" smtClean="0"/>
              <a:t>04</a:t>
            </a:r>
            <a:r>
              <a:rPr lang="ru" sz="1200" b="1" dirty="0" smtClean="0"/>
              <a:t>.201</a:t>
            </a:r>
            <a:r>
              <a:rPr lang="en-US" sz="1200" b="1" dirty="0" smtClean="0"/>
              <a:t>8</a:t>
            </a:r>
            <a:endParaRPr lang="ru" sz="1200" b="1" dirty="0" smtClean="0"/>
          </a:p>
        </p:txBody>
      </p:sp>
      <p:sp>
        <p:nvSpPr>
          <p:cNvPr id="102" name="Shape 102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>
                <a:solidFill>
                  <a:srgbClr val="FFFFFF"/>
                </a:solidFill>
              </a:rPr>
              <a:t>Антон Нестулов</a:t>
            </a:r>
            <a:endParaRPr lang="ru" sz="1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Структура базы данных</a:t>
            </a:r>
            <a:endParaRPr lang="ru" sz="2200" dirty="0">
              <a:solidFill>
                <a:srgbClr val="0605A5"/>
              </a:solidFill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6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/>
            <a:r>
              <a:rPr lang="ru" sz="1200" b="1" dirty="0" smtClean="0"/>
              <a:t>2</a:t>
            </a:r>
            <a:r>
              <a:rPr lang="en-US" sz="1200" b="1" dirty="0" smtClean="0"/>
              <a:t>5</a:t>
            </a:r>
            <a:r>
              <a:rPr lang="ru" sz="1200" b="1" dirty="0" smtClean="0"/>
              <a:t>.</a:t>
            </a:r>
            <a:r>
              <a:rPr lang="en-US" sz="1200" b="1" dirty="0" smtClean="0"/>
              <a:t>04</a:t>
            </a:r>
            <a:r>
              <a:rPr lang="ru" sz="1200" b="1" dirty="0" smtClean="0"/>
              <a:t>.201</a:t>
            </a:r>
            <a:r>
              <a:rPr lang="en-US" sz="1200" b="1" dirty="0" smtClean="0"/>
              <a:t>8</a:t>
            </a:r>
            <a:endParaRPr lang="ru" sz="1200" b="1" dirty="0" smtClean="0"/>
          </a:p>
        </p:txBody>
      </p:sp>
      <p:sp>
        <p:nvSpPr>
          <p:cNvPr id="76" name="Shape 76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>
                <a:solidFill>
                  <a:srgbClr val="FFFFFF"/>
                </a:solidFill>
              </a:rPr>
              <a:t>Антон Нестулов</a:t>
            </a:r>
            <a:endParaRPr lang="ru" sz="1200" b="1" dirty="0">
              <a:solidFill>
                <a:srgbClr val="FFFFFF"/>
              </a:solidFill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0" y="642918"/>
          <a:ext cx="9144000" cy="5850978"/>
        </p:xfrm>
        <a:graphic>
          <a:graphicData uri="http://schemas.openxmlformats.org/presentationml/2006/ole">
            <p:oleObj spid="_x0000_s1032" name="PDF" r:id="rId7" imgW="0" imgH="0" progId="FoxitReader.Documen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Структура базы данных</a:t>
            </a:r>
            <a:endParaRPr lang="ru" sz="2200" dirty="0">
              <a:solidFill>
                <a:srgbClr val="0605A5"/>
              </a:solidFill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7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/>
            <a:r>
              <a:rPr lang="ru" sz="1200" b="1" dirty="0" smtClean="0"/>
              <a:t>2</a:t>
            </a:r>
            <a:r>
              <a:rPr lang="en-US" sz="1200" b="1" dirty="0" smtClean="0"/>
              <a:t>5</a:t>
            </a:r>
            <a:r>
              <a:rPr lang="ru" sz="1200" b="1" dirty="0" smtClean="0"/>
              <a:t>.</a:t>
            </a:r>
            <a:r>
              <a:rPr lang="en-US" sz="1200" b="1" dirty="0" smtClean="0"/>
              <a:t>04</a:t>
            </a:r>
            <a:r>
              <a:rPr lang="ru" sz="1200" b="1" dirty="0" smtClean="0"/>
              <a:t>.201</a:t>
            </a:r>
            <a:r>
              <a:rPr lang="en-US" sz="1200" b="1" dirty="0" smtClean="0"/>
              <a:t>8</a:t>
            </a:r>
            <a:endParaRPr lang="ru" sz="1200" b="1" dirty="0" smtClean="0"/>
          </a:p>
        </p:txBody>
      </p:sp>
      <p:sp>
        <p:nvSpPr>
          <p:cNvPr id="76" name="Shape 76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>
                <a:solidFill>
                  <a:srgbClr val="FFFFFF"/>
                </a:solidFill>
              </a:rPr>
              <a:t>Антон Нестулов</a:t>
            </a:r>
            <a:endParaRPr lang="ru" sz="1200" b="1" dirty="0">
              <a:solidFill>
                <a:srgbClr val="FFFFFF"/>
              </a:solidFill>
            </a:endParaRPr>
          </a:p>
        </p:txBody>
      </p:sp>
      <p:pic>
        <p:nvPicPr>
          <p:cNvPr id="26627" name="Picture 3" descr="C:\Users\Anton\Desktop\Новая папка (2)\exams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857232"/>
            <a:ext cx="9144000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Структура базы данных</a:t>
            </a:r>
            <a:endParaRPr lang="ru" sz="2200" dirty="0">
              <a:solidFill>
                <a:srgbClr val="0605A5"/>
              </a:solidFill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8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/>
            <a:r>
              <a:rPr lang="ru" sz="1200" b="1" dirty="0" smtClean="0"/>
              <a:t>2</a:t>
            </a:r>
            <a:r>
              <a:rPr lang="en-US" sz="1200" b="1" dirty="0" smtClean="0"/>
              <a:t>5</a:t>
            </a:r>
            <a:r>
              <a:rPr lang="ru" sz="1200" b="1" dirty="0" smtClean="0"/>
              <a:t>.</a:t>
            </a:r>
            <a:r>
              <a:rPr lang="en-US" sz="1200" b="1" dirty="0" smtClean="0"/>
              <a:t>04</a:t>
            </a:r>
            <a:r>
              <a:rPr lang="ru" sz="1200" b="1" dirty="0" smtClean="0"/>
              <a:t>.201</a:t>
            </a:r>
            <a:r>
              <a:rPr lang="en-US" sz="1200" b="1" dirty="0" smtClean="0"/>
              <a:t>8</a:t>
            </a:r>
            <a:endParaRPr lang="ru" sz="1200" b="1" dirty="0" smtClean="0"/>
          </a:p>
        </p:txBody>
      </p:sp>
      <p:sp>
        <p:nvSpPr>
          <p:cNvPr id="76" name="Shape 76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>
                <a:solidFill>
                  <a:srgbClr val="FFFFFF"/>
                </a:solidFill>
              </a:rPr>
              <a:t>Антон Нестулов</a:t>
            </a:r>
            <a:endParaRPr lang="ru" sz="1200" b="1" dirty="0">
              <a:solidFill>
                <a:srgbClr val="FFFFFF"/>
              </a:solidFill>
            </a:endParaRPr>
          </a:p>
        </p:txBody>
      </p:sp>
      <p:pic>
        <p:nvPicPr>
          <p:cNvPr id="8194" name="Picture 2" descr="C:\Users\Anton\Desktop\problems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857232"/>
            <a:ext cx="9144000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Структура базы данных</a:t>
            </a:r>
            <a:endParaRPr lang="ru" sz="2200" dirty="0">
              <a:solidFill>
                <a:srgbClr val="0605A5"/>
              </a:solidFill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9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/>
            <a:r>
              <a:rPr lang="ru" sz="1200" b="1" dirty="0" smtClean="0"/>
              <a:t>2</a:t>
            </a:r>
            <a:r>
              <a:rPr lang="en-US" sz="1200" b="1" dirty="0" smtClean="0"/>
              <a:t>5</a:t>
            </a:r>
            <a:r>
              <a:rPr lang="ru" sz="1200" b="1" dirty="0" smtClean="0"/>
              <a:t>.</a:t>
            </a:r>
            <a:r>
              <a:rPr lang="en-US" sz="1200" b="1" dirty="0" smtClean="0"/>
              <a:t>04</a:t>
            </a:r>
            <a:r>
              <a:rPr lang="ru" sz="1200" b="1" dirty="0" smtClean="0"/>
              <a:t>.201</a:t>
            </a:r>
            <a:r>
              <a:rPr lang="en-US" sz="1200" b="1" dirty="0" smtClean="0"/>
              <a:t>8</a:t>
            </a:r>
            <a:endParaRPr lang="ru" sz="1200" b="1" dirty="0" smtClean="0"/>
          </a:p>
        </p:txBody>
      </p:sp>
      <p:sp>
        <p:nvSpPr>
          <p:cNvPr id="76" name="Shape 76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>
                <a:solidFill>
                  <a:srgbClr val="FFFFFF"/>
                </a:solidFill>
              </a:rPr>
              <a:t>Антон Нестулов</a:t>
            </a:r>
            <a:endParaRPr lang="ru" sz="1200" b="1" dirty="0">
              <a:solidFill>
                <a:srgbClr val="FFFFFF"/>
              </a:solidFill>
            </a:endParaRPr>
          </a:p>
        </p:txBody>
      </p:sp>
      <p:pic>
        <p:nvPicPr>
          <p:cNvPr id="9218" name="Picture 2" descr="C:\Users\Anton\Desktop\contest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857232"/>
            <a:ext cx="9144000" cy="478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317</Words>
  <PresentationFormat>Экран (4:3)</PresentationFormat>
  <Paragraphs>103</Paragraphs>
  <Slides>14</Slides>
  <Notes>14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Simple Light</vt:lpstr>
      <vt:lpstr>PDF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Anthony</dc:creator>
  <cp:lastModifiedBy>Anton</cp:lastModifiedBy>
  <cp:revision>90</cp:revision>
  <dcterms:modified xsi:type="dcterms:W3CDTF">2018-04-25T09:34:19Z</dcterms:modified>
</cp:coreProperties>
</file>