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89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2;&#1080;&#1093;&#1072;&#1080;&#1083;\Dropbox\&#1055;&#1077;&#1090;&#1088;&#1086;&#1079;&#1072;&#1074;&#1086;&#1076;&#1089;&#1082;%20&#1082;&#1086;&#1085;&#1092;&#1077;&#1088;&#1077;&#1085;&#1094;&#1080;&#1103;\graph.xlsx" TargetMode="Externa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Лист1!$A$1:$A$6</c:f>
              <c:numCache>
                <c:formatCode>General</c:formatCode>
                <c:ptCount val="6"/>
                <c:pt idx="0">
                  <c:v>75</c:v>
                </c:pt>
                <c:pt idx="1">
                  <c:v>100</c:v>
                </c:pt>
                <c:pt idx="2">
                  <c:v>125</c:v>
                </c:pt>
                <c:pt idx="3">
                  <c:v>150</c:v>
                </c:pt>
                <c:pt idx="4">
                  <c:v>175</c:v>
                </c:pt>
                <c:pt idx="5">
                  <c:v>200</c:v>
                </c:pt>
              </c:numCache>
            </c:numRef>
          </c:cat>
          <c:val>
            <c:numRef>
              <c:f>Лист1!$B$1:$B$6</c:f>
              <c:numCache>
                <c:formatCode>General</c:formatCode>
                <c:ptCount val="6"/>
                <c:pt idx="0" formatCode="0.00">
                  <c:v>0.54</c:v>
                </c:pt>
                <c:pt idx="1">
                  <c:v>0.64</c:v>
                </c:pt>
                <c:pt idx="2">
                  <c:v>0.72</c:v>
                </c:pt>
                <c:pt idx="3">
                  <c:v>0.76</c:v>
                </c:pt>
                <c:pt idx="4">
                  <c:v>0.79</c:v>
                </c:pt>
                <c:pt idx="5">
                  <c:v>0.81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1354496"/>
        <c:axId val="79017024"/>
      </c:barChart>
      <c:catAx>
        <c:axId val="101354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/>
                  <a:t>Amount of training set</a:t>
                </a:r>
                <a:endParaRPr lang="ru-RU" sz="1800" b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017024"/>
        <c:crosses val="autoZero"/>
        <c:auto val="1"/>
        <c:lblAlgn val="ctr"/>
        <c:lblOffset val="100"/>
        <c:noMultiLvlLbl val="1"/>
      </c:catAx>
      <c:valAx>
        <c:axId val="79017024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354496"/>
        <c:crosses val="autoZero"/>
        <c:crossBetween val="between"/>
        <c:majorUnit val="0.2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0.06857</cdr:x>
      <cdr:y>0.05171</cdr:y>
    </cdr:from>
    <cdr:to>
      <cdr:x>0.15553</cdr:x>
      <cdr:y>0.21731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093" y="2854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73EB-73FA-47DD-AB45-88E5CD9893D7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C8B12-9745-4BB2-866F-6D5433C3D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F213-BCA6-42E5-9DB0-C250487D3B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34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1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52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4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95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8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0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4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8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32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C20AF-BFB6-4947-8B74-B564E436AAC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62EE-8F98-4BC1-A3E2-CF089F8BA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5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9790" y="1828800"/>
            <a:ext cx="7772400" cy="185351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Identification of the authors of short messages portals on the Internet using the methods of mathematical linguistics.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771497"/>
              </p:ext>
            </p:extLst>
          </p:nvPr>
        </p:nvGraphicFramePr>
        <p:xfrm>
          <a:off x="1901534" y="5422241"/>
          <a:ext cx="8208912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3489"/>
                <a:gridCol w="384542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Postgraduate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Sukhoparov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M.E.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Supervisor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doctor of engineering science,</a:t>
                      </a:r>
                    </a:p>
                    <a:p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Lebedev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I.S. 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1123" y="332657"/>
            <a:ext cx="8429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"St. Petersburg National Research University of Information Technologies, Mechanics and Optics"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Department of "Secure Information Technology"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1504" y="4149081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Specialty 05.13.19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"Methods and systems of information protection, information security"</a:t>
            </a:r>
            <a:endParaRPr lang="ru-RU" sz="1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81133" y="1268760"/>
            <a:ext cx="84297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4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9180"/>
            <a:ext cx="10515600" cy="60693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Naive Bayes classifier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66118"/>
                <a:ext cx="10515600" cy="585710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Statistics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used in the classification 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stage: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relative frequencies of the classes in the case of documents;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total </a:t>
                </a:r>
                <a:r>
                  <a:rPr lang="en-US" dirty="0"/>
                  <a:t>number of words in each document </a:t>
                </a:r>
                <a:r>
                  <a:rPr lang="en-US" dirty="0" smtClean="0"/>
                  <a:t>class;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/>
                  <a:t>the relative frequencies of words within each </a:t>
                </a:r>
                <a:r>
                  <a:rPr lang="en-US" dirty="0" smtClean="0"/>
                  <a:t>class;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/>
                  <a:t>dictionary </a:t>
                </a:r>
                <a:r>
                  <a:rPr lang="en-US" dirty="0" smtClean="0"/>
                  <a:t>size (amount of unique words in training set).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den>
                          </m:f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𝑖𝑐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+1</m:t>
                                  </m:r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n-US" sz="2800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800" dirty="0"/>
                  <a:t> - </a:t>
                </a:r>
                <a:r>
                  <a:rPr lang="en-US" dirty="0"/>
                  <a:t>number of documents belong to 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b="0" dirty="0" smtClean="0"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800" dirty="0"/>
                  <a:t> - </a:t>
                </a:r>
                <a:r>
                  <a:rPr lang="en-US" dirty="0"/>
                  <a:t>total number of documents in the training set</a:t>
                </a:r>
                <a:r>
                  <a:rPr lang="en-US" dirty="0" smtClean="0"/>
                  <a:t>;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2800" dirty="0"/>
                  <a:t> - </a:t>
                </a:r>
                <a:r>
                  <a:rPr lang="en-US" dirty="0"/>
                  <a:t>dictionary of a set of documents (a list of all unique words</a:t>
                </a:r>
                <a:r>
                  <a:rPr lang="en-US" dirty="0" smtClean="0"/>
                  <a:t>);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800" dirty="0" smtClean="0"/>
                  <a:t>- </a:t>
                </a:r>
                <a:r>
                  <a:rPr lang="en-US" sz="2800" dirty="0"/>
                  <a:t> </a:t>
                </a:r>
                <a:r>
                  <a:rPr lang="en-US" dirty="0"/>
                  <a:t>the total number </a:t>
                </a:r>
                <a:r>
                  <a:rPr lang="en-US" dirty="0" smtClean="0"/>
                  <a:t>of </a:t>
                </a:r>
                <a:r>
                  <a:rPr lang="en-US" dirty="0"/>
                  <a:t>words in documents of class c in the training </a:t>
                </a:r>
                <a:r>
                  <a:rPr lang="en-US" dirty="0" smtClean="0"/>
                  <a:t>set;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𝑖𝑐</m:t>
                        </m:r>
                      </m:sub>
                    </m:sSub>
                  </m:oMath>
                </a14:m>
                <a:r>
                  <a:rPr lang="en-US" dirty="0"/>
                  <a:t> - number of times as the </a:t>
                </a:r>
                <a:r>
                  <a:rPr lang="en-US" dirty="0" err="1"/>
                  <a:t>i-th</a:t>
                </a:r>
                <a:r>
                  <a:rPr lang="en-US" dirty="0"/>
                  <a:t> word appears in the documents of 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dirty="0" smtClean="0"/>
                  <a:t>;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set of </a:t>
                </a:r>
                <a:r>
                  <a:rPr lang="en-US" dirty="0" smtClean="0"/>
                  <a:t>words of </a:t>
                </a:r>
                <a:r>
                  <a:rPr lang="en-US" dirty="0"/>
                  <a:t>classified document (including repeats</a:t>
                </a:r>
                <a:r>
                  <a:rPr lang="en-US" dirty="0" smtClean="0"/>
                  <a:t>).</a:t>
                </a:r>
              </a:p>
              <a:p>
                <a:pPr marL="457200" lvl="1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66118"/>
                <a:ext cx="10515600" cy="5857103"/>
              </a:xfrm>
              <a:blipFill rotWithShape="0">
                <a:blip r:embed="rId2"/>
                <a:stretch>
                  <a:fillRect l="-1217" t="-2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4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357482"/>
              </p:ext>
            </p:extLst>
          </p:nvPr>
        </p:nvGraphicFramePr>
        <p:xfrm>
          <a:off x="838200" y="1062038"/>
          <a:ext cx="10515600" cy="5521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3157" y="1062682"/>
                <a:ext cx="903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157" y="1062682"/>
                <a:ext cx="90396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9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2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0346"/>
            <a:ext cx="10515600" cy="5056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implementation of the proposed solutions will identify the authors of short message forums and blogs on the Internet at various PR - actions to combat and control the formation and manipulation of public opinion and other </a:t>
            </a:r>
            <a:r>
              <a:rPr lang="en-US" sz="3200" dirty="0" smtClean="0"/>
              <a:t>manifestations</a:t>
            </a:r>
            <a:r>
              <a:rPr lang="ru-RU" sz="3200" dirty="0" smtClean="0"/>
              <a:t> </a:t>
            </a:r>
            <a:r>
              <a:rPr lang="en-US" sz="3200" dirty="0" smtClean="0"/>
              <a:t>of </a:t>
            </a:r>
            <a:r>
              <a:rPr lang="en-US" sz="3200" dirty="0" err="1"/>
              <a:t>astroterfing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918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 and objectives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goal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 study of methods to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identificate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users.</a:t>
            </a:r>
          </a:p>
          <a:p>
            <a:pPr marL="0" indent="0">
              <a:buNone/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study and development of scientific-methodical system  of identification of authorship of textual information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of the program layout, based on the proposed approach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of the performance and efficiency of the developed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prototyping implementation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87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wording of solving scientific problems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8141"/>
                <a:ext cx="10515600" cy="45788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000" b="1" dirty="0" smtClean="0"/>
                  <a:t>Find a variety</a:t>
                </a:r>
                <a14:m>
                  <m:oMath xmlns:m="http://schemas.openxmlformats.org/officeDocument/2006/math">
                    <m:r>
                      <a:rPr lang="en-US" sz="30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000" b="1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000" b="1" i="0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,∀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, such as </a:t>
                </a:r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})</m:t>
                    </m:r>
                  </m:oMath>
                </a14:m>
                <a:r>
                  <a:rPr lang="en-US" dirty="0" smtClean="0"/>
                  <a:t>,</a:t>
                </a:r>
                <a:r>
                  <a:rPr lang="ru-RU" dirty="0" smtClean="0"/>
                  <a:t> </a:t>
                </a:r>
                <a:r>
                  <a:rPr lang="en-US" dirty="0" smtClean="0"/>
                  <a:t>where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8141"/>
                <a:ext cx="10515600" cy="4578822"/>
              </a:xfrm>
              <a:blipFill rotWithShape="0">
                <a:blip r:embed="rId2"/>
                <a:stretch>
                  <a:fillRect l="-1391" t="-26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843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24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Prospective directions of research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8227"/>
            <a:ext cx="10515600" cy="4298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use of naive Bayes classifier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Analysis based on the N - 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Analysis based on latent </a:t>
            </a:r>
            <a:r>
              <a:rPr lang="en-US" sz="3200" dirty="0" err="1" smtClean="0"/>
              <a:t>Dirichlet</a:t>
            </a:r>
            <a:r>
              <a:rPr lang="en-US" sz="3200" dirty="0" smtClean="0"/>
              <a:t> allocation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74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rchitecture of the proposed software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195"/>
            <a:ext cx="10515600" cy="47847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6292" y="1631092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4423" y="2886911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36872" y="3019425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9321" y="3151939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Posts</a:t>
            </a:r>
            <a:endParaRPr lang="ru-RU" dirty="0"/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>
            <a:off x="2528288" y="2337347"/>
            <a:ext cx="1958543" cy="122235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79590" y="2051091"/>
            <a:ext cx="249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33081" y="32919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95336" y="2887877"/>
            <a:ext cx="91440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837785" y="3019425"/>
            <a:ext cx="91440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80234" y="3151939"/>
            <a:ext cx="91440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Words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7" idx="3"/>
          </p:cNvCxnSpPr>
          <p:nvPr/>
        </p:nvCxnSpPr>
        <p:spPr>
          <a:xfrm>
            <a:off x="5708823" y="3344111"/>
            <a:ext cx="19714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17939" y="2640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380152" y="31072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694528" y="3344111"/>
            <a:ext cx="0" cy="127731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096000" y="4621427"/>
            <a:ext cx="1226153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095999" y="4805364"/>
            <a:ext cx="1226153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095999" y="4997535"/>
            <a:ext cx="1226153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Words in Posts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478692" y="1783492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31092" y="1935892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ru-RU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587567" y="1421542"/>
            <a:ext cx="914400" cy="914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6739967" y="1573942"/>
            <a:ext cx="914400" cy="914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с двумя скругленными противолежащими углами 38"/>
          <p:cNvSpPr/>
          <p:nvPr/>
        </p:nvSpPr>
        <p:spPr>
          <a:xfrm>
            <a:off x="6892367" y="1726342"/>
            <a:ext cx="914400" cy="914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Topic</a:t>
            </a:r>
          </a:p>
        </p:txBody>
      </p:sp>
      <p:cxnSp>
        <p:nvCxnSpPr>
          <p:cNvPr id="42" name="Соединительная линия уступом 41"/>
          <p:cNvCxnSpPr>
            <a:stCxn id="7" idx="0"/>
            <a:endCxn id="32" idx="2"/>
          </p:cNvCxnSpPr>
          <p:nvPr/>
        </p:nvCxnSpPr>
        <p:spPr>
          <a:xfrm rot="5400000" flipH="1" flipV="1">
            <a:off x="5415511" y="1714855"/>
            <a:ext cx="1008169" cy="133594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92658" y="15620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5" name="32-конечная звезда 44"/>
          <p:cNvSpPr/>
          <p:nvPr/>
        </p:nvSpPr>
        <p:spPr>
          <a:xfrm>
            <a:off x="1142224" y="3816097"/>
            <a:ext cx="2324875" cy="12426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Vocabulary</a:t>
            </a:r>
            <a:endParaRPr lang="ru-RU" dirty="0"/>
          </a:p>
        </p:txBody>
      </p:sp>
      <p:sp>
        <p:nvSpPr>
          <p:cNvPr id="46" name="32-конечная звезда 45"/>
          <p:cNvSpPr/>
          <p:nvPr/>
        </p:nvSpPr>
        <p:spPr>
          <a:xfrm>
            <a:off x="3068846" y="4943654"/>
            <a:ext cx="2324875" cy="12426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Filters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696824" y="31072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1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Naive Bayes classifier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42768"/>
                <a:ext cx="10515600" cy="48341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Bayes theorem: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probability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that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document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belongs to the 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probability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of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finding document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of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any documents 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/>
                  <a:t>-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unconditional probability of finding a document of class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the case of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documents;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unconditional 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probability of a document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the case of </a:t>
                </a:r>
                <a:r>
                  <a:rPr lang="en-US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documents.</a:t>
                </a:r>
                <a: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2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42768"/>
                <a:ext cx="10515600" cy="4834195"/>
              </a:xfrm>
              <a:blipFill rotWithShape="0">
                <a:blip r:embed="rId2"/>
                <a:stretch>
                  <a:fillRect l="-1391" t="-2648" r="-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1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Naive Bayes classifier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93341"/>
                <a:ext cx="10515600" cy="4883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Maximum a posteriori estimation: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𝑚𝑎𝑝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b>
                          </m:sSub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nary>
                        <m:naryPr>
                          <m:chr m:val="∏"/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𝑚𝑎𝑝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nary>
                                <m:naryPr>
                                  <m:chr m:val="∏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𝑃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|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93341"/>
                <a:ext cx="10515600" cy="4883622"/>
              </a:xfrm>
              <a:blipFill rotWithShape="0">
                <a:blip r:embed="rId2"/>
                <a:stretch>
                  <a:fillRect l="-1391" t="-2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3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Naive Bayes classifier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63828"/>
                <a:ext cx="10515600" cy="5659394"/>
              </a:xfrm>
            </p:spPr>
            <p:txBody>
              <a:bodyPr/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b="1" dirty="0" smtClean="0"/>
                  <a:t>The problem of arithmetic overflow: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𝑚𝑎𝑝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 smtClean="0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𝑃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𝑃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|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b="1" dirty="0" smtClean="0"/>
                  <a:t>Estimation </a:t>
                </a:r>
                <a:r>
                  <a:rPr lang="en-US" b="1" dirty="0"/>
                  <a:t>of </a:t>
                </a:r>
                <a:r>
                  <a:rPr lang="en-US" b="1" dirty="0" smtClean="0"/>
                  <a:t>parameters </a:t>
                </a:r>
                <a:r>
                  <a:rPr lang="en-US" b="1" dirty="0"/>
                  <a:t>of the </a:t>
                </a:r>
                <a:r>
                  <a:rPr lang="en-US" b="1" dirty="0" smtClean="0"/>
                  <a:t>Bayes model: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</a:t>
                </a:r>
                <a:r>
                  <a:rPr lang="en-US" dirty="0" smtClean="0"/>
                  <a:t>number </a:t>
                </a:r>
                <a:r>
                  <a:rPr lang="en-US" dirty="0"/>
                  <a:t>of documents </a:t>
                </a:r>
                <a:r>
                  <a:rPr lang="en-US" dirty="0" smtClean="0"/>
                  <a:t>belong </a:t>
                </a:r>
                <a:r>
                  <a:rPr lang="en-US" dirty="0"/>
                  <a:t>to </a:t>
                </a:r>
                <a:r>
                  <a:rPr lang="en-US" dirty="0" smtClean="0"/>
                  <a:t>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total number of documents in the training </a:t>
                </a:r>
                <a:r>
                  <a:rPr lang="en-US" dirty="0" smtClean="0"/>
                  <a:t>set;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𝑖𝑐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𝑊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𝑖𝑐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number of times as the </a:t>
                </a:r>
                <a:r>
                  <a:rPr lang="en-US" dirty="0" err="1"/>
                  <a:t>i-th</a:t>
                </a:r>
                <a:r>
                  <a:rPr lang="en-US" dirty="0"/>
                  <a:t> word appears in the documents of </a:t>
                </a:r>
                <a:r>
                  <a:rPr lang="en-US" dirty="0" smtClean="0"/>
                  <a:t>class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dictionary of a set of documents (a list of all unique words</a:t>
                </a:r>
                <a:r>
                  <a:rPr lang="en-US" dirty="0" smtClean="0"/>
                  <a:t>).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63828"/>
                <a:ext cx="10515600" cy="5659394"/>
              </a:xfrm>
              <a:blipFill rotWithShape="0">
                <a:blip r:embed="rId2"/>
                <a:stretch>
                  <a:fillRect l="-1217" t="-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Naive Bayes classifier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8584"/>
                <a:ext cx="10515600" cy="504837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The problem of unknown words:</a:t>
                </a:r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𝑊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+1)</m:t>
                              </m:r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𝑊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The final </a:t>
                </a:r>
                <a:r>
                  <a:rPr lang="en-US" b="1" dirty="0" smtClean="0"/>
                  <a:t>view </a:t>
                </a:r>
                <a:r>
                  <a:rPr lang="en-US" b="1" dirty="0"/>
                  <a:t>of the </a:t>
                </a:r>
                <a:r>
                  <a:rPr lang="en-US" b="1" dirty="0" smtClean="0"/>
                  <a:t>formula: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𝑚𝑎𝑝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log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𝑊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𝑖𝑐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+1</m:t>
                                          </m:r>
                                        </m:num>
                                        <m:den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</m:d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+</m:t>
                                          </m:r>
                                          <m:nary>
                                            <m:naryPr>
                                              <m:chr m:val="∑"/>
                                              <m:supHide m:val="on"/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sSup>
                                                <m:sSup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  <m:t>∈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𝑉</m:t>
                                              </m:r>
                                            </m:sub>
                                            <m:sup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  <m:t>𝑊</m:t>
                                                  </m:r>
                                                </m:e>
                                                <m:sub>
                                                  <m:sSup>
                                                    <m:sSup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  <a:ea typeface="Cambria Math" panose="02040503050406030204" pitchFamily="18" charset="0"/>
                                                          <a:cs typeface="Arial" panose="020B0604020202020204" pitchFamily="34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Arial" panose="020B0604020202020204" pitchFamily="34" charset="0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Arial" panose="020B0604020202020204" pitchFamily="34" charset="0"/>
                                                        </a:rPr>
                                                        <m:t>′</m:t>
                                                      </m:r>
                                                    </m:sup>
                                                  </m:s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  <m:t>𝑐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den>
                                      </m:f>
                                    </m:e>
                                  </m:func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8584"/>
                <a:ext cx="10515600" cy="5048379"/>
              </a:xfrm>
              <a:blipFill rotWithShape="0">
                <a:blip r:embed="rId2"/>
                <a:stretch>
                  <a:fillRect l="-1217" t="-1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927</Words>
  <Application>Microsoft Office PowerPoint</Application>
  <PresentationFormat>Произвольный</PresentationFormat>
  <Paragraphs>93</Paragraphs>
  <Slides>12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Identification of the authors of short messages portals on the Internet using the methods of mathematical linguistics.</vt:lpstr>
      <vt:lpstr>Purpose and objectives</vt:lpstr>
      <vt:lpstr>The wording of solving scientific problems</vt:lpstr>
      <vt:lpstr>Prospective directions of research</vt:lpstr>
      <vt:lpstr>Architecture of the proposed software</vt:lpstr>
      <vt:lpstr>Naive Bayes classifier</vt:lpstr>
      <vt:lpstr>Naive Bayes classifier</vt:lpstr>
      <vt:lpstr>Naive Bayes classifier</vt:lpstr>
      <vt:lpstr>Naive Bayes classifier</vt:lpstr>
      <vt:lpstr>Naive Bayes classifier</vt:lpstr>
      <vt:lpstr>Results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the authors of short messages portals on the Internet using the methods of mathematical linguistics.</dc:title>
  <dc:creator>Михаил Сухопаров</dc:creator>
  <cp:lastModifiedBy>Asus</cp:lastModifiedBy>
  <cp:revision>36</cp:revision>
  <dcterms:created xsi:type="dcterms:W3CDTF">2013-10-06T09:21:52Z</dcterms:created>
  <dcterms:modified xsi:type="dcterms:W3CDTF">2013-10-15T10:33:08Z</dcterms:modified>
</cp:coreProperties>
</file>